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6" r:id="rId1"/>
  </p:sldMasterIdLst>
  <p:notesMasterIdLst>
    <p:notesMasterId r:id="rId101"/>
  </p:notesMasterIdLst>
  <p:sldIdLst>
    <p:sldId id="267" r:id="rId2"/>
    <p:sldId id="357" r:id="rId3"/>
    <p:sldId id="409" r:id="rId4"/>
    <p:sldId id="410" r:id="rId5"/>
    <p:sldId id="383" r:id="rId6"/>
    <p:sldId id="461" r:id="rId7"/>
    <p:sldId id="462" r:id="rId8"/>
    <p:sldId id="463" r:id="rId9"/>
    <p:sldId id="460" r:id="rId10"/>
    <p:sldId id="464" r:id="rId11"/>
    <p:sldId id="465" r:id="rId12"/>
    <p:sldId id="466" r:id="rId13"/>
    <p:sldId id="444" r:id="rId14"/>
    <p:sldId id="446" r:id="rId15"/>
    <p:sldId id="392" r:id="rId16"/>
    <p:sldId id="411" r:id="rId17"/>
    <p:sldId id="412" r:id="rId18"/>
    <p:sldId id="445" r:id="rId19"/>
    <p:sldId id="413" r:id="rId20"/>
    <p:sldId id="414" r:id="rId21"/>
    <p:sldId id="415" r:id="rId22"/>
    <p:sldId id="408" r:id="rId23"/>
    <p:sldId id="416" r:id="rId24"/>
    <p:sldId id="396" r:id="rId25"/>
    <p:sldId id="281" r:id="rId26"/>
    <p:sldId id="321" r:id="rId27"/>
    <p:sldId id="279" r:id="rId28"/>
    <p:sldId id="280" r:id="rId29"/>
    <p:sldId id="442" r:id="rId30"/>
    <p:sldId id="443" r:id="rId31"/>
    <p:sldId id="487" r:id="rId32"/>
    <p:sldId id="395" r:id="rId33"/>
    <p:sldId id="468" r:id="rId34"/>
    <p:sldId id="328" r:id="rId35"/>
    <p:sldId id="329" r:id="rId36"/>
    <p:sldId id="330" r:id="rId37"/>
    <p:sldId id="331" r:id="rId38"/>
    <p:sldId id="475" r:id="rId39"/>
    <p:sldId id="488" r:id="rId40"/>
    <p:sldId id="489" r:id="rId41"/>
    <p:sldId id="490" r:id="rId42"/>
    <p:sldId id="476" r:id="rId43"/>
    <p:sldId id="477" r:id="rId44"/>
    <p:sldId id="479" r:id="rId45"/>
    <p:sldId id="480" r:id="rId46"/>
    <p:sldId id="481" r:id="rId47"/>
    <p:sldId id="482" r:id="rId48"/>
    <p:sldId id="483" r:id="rId49"/>
    <p:sldId id="484" r:id="rId50"/>
    <p:sldId id="485" r:id="rId51"/>
    <p:sldId id="486" r:id="rId52"/>
    <p:sldId id="493" r:id="rId53"/>
    <p:sldId id="494" r:id="rId54"/>
    <p:sldId id="495" r:id="rId55"/>
    <p:sldId id="397" r:id="rId56"/>
    <p:sldId id="352" r:id="rId57"/>
    <p:sldId id="496" r:id="rId58"/>
    <p:sldId id="497" r:id="rId59"/>
    <p:sldId id="498" r:id="rId60"/>
    <p:sldId id="499" r:id="rId61"/>
    <p:sldId id="500" r:id="rId62"/>
    <p:sldId id="501" r:id="rId63"/>
    <p:sldId id="502" r:id="rId64"/>
    <p:sldId id="503" r:id="rId65"/>
    <p:sldId id="514" r:id="rId66"/>
    <p:sldId id="504" r:id="rId67"/>
    <p:sldId id="505" r:id="rId68"/>
    <p:sldId id="506" r:id="rId69"/>
    <p:sldId id="507" r:id="rId70"/>
    <p:sldId id="508" r:id="rId71"/>
    <p:sldId id="509" r:id="rId72"/>
    <p:sldId id="420" r:id="rId73"/>
    <p:sldId id="510" r:id="rId74"/>
    <p:sldId id="512" r:id="rId75"/>
    <p:sldId id="513" r:id="rId76"/>
    <p:sldId id="511" r:id="rId77"/>
    <p:sldId id="421" r:id="rId78"/>
    <p:sldId id="422" r:id="rId79"/>
    <p:sldId id="519" r:id="rId80"/>
    <p:sldId id="520" r:id="rId81"/>
    <p:sldId id="521" r:id="rId82"/>
    <p:sldId id="472" r:id="rId83"/>
    <p:sldId id="451" r:id="rId84"/>
    <p:sldId id="452" r:id="rId85"/>
    <p:sldId id="515" r:id="rId86"/>
    <p:sldId id="516" r:id="rId87"/>
    <p:sldId id="517" r:id="rId88"/>
    <p:sldId id="518" r:id="rId89"/>
    <p:sldId id="522" r:id="rId90"/>
    <p:sldId id="453" r:id="rId91"/>
    <p:sldId id="454" r:id="rId92"/>
    <p:sldId id="455" r:id="rId93"/>
    <p:sldId id="492" r:id="rId94"/>
    <p:sldId id="470" r:id="rId95"/>
    <p:sldId id="456" r:id="rId96"/>
    <p:sldId id="457" r:id="rId97"/>
    <p:sldId id="458" r:id="rId98"/>
    <p:sldId id="459" r:id="rId99"/>
    <p:sldId id="523" r:id="rId10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98" autoAdjust="0"/>
  </p:normalViewPr>
  <p:slideViewPr>
    <p:cSldViewPr>
      <p:cViewPr varScale="1">
        <p:scale>
          <a:sx n="64" d="100"/>
          <a:sy n="64" d="100"/>
        </p:scale>
        <p:origin x="-6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7CFB7-5E0D-4D5D-B4B5-1369215EE3F9}" type="doc">
      <dgm:prSet loTypeId="urn:microsoft.com/office/officeart/2005/8/layout/pList1" loCatId="list" qsTypeId="urn:microsoft.com/office/officeart/2005/8/quickstyle/simple1#1" qsCatId="simple" csTypeId="urn:microsoft.com/office/officeart/2005/8/colors/accent1_2#1" csCatId="accent1" phldr="0"/>
      <dgm:spPr/>
      <dgm:t>
        <a:bodyPr/>
        <a:lstStyle/>
        <a:p>
          <a:endParaRPr lang="ru-RU"/>
        </a:p>
      </dgm:t>
    </dgm:pt>
    <dgm:pt modelId="{20FF5158-99F4-414D-BD57-DFC386E4071C}" type="pres">
      <dgm:prSet presAssocID="{4607CFB7-5E0D-4D5D-B4B5-1369215EE3F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E4DEF60-ADFD-4D77-A453-8760C12153CA}" type="presOf" srcId="{4607CFB7-5E0D-4D5D-B4B5-1369215EE3F9}" destId="{20FF5158-99F4-414D-BD57-DFC386E4071C}" srcOrd="0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D634B5-37C0-4804-9A76-98C2FB814C99}" type="doc">
      <dgm:prSet loTypeId="urn:microsoft.com/office/officeart/2005/8/layout/radial5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C63FC50A-B5AD-4BE9-94C1-AC48F6FA7B9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700" dirty="0" smtClean="0"/>
            <a:t>Лицей №5</a:t>
          </a:r>
        </a:p>
      </dgm:t>
    </dgm:pt>
    <dgm:pt modelId="{D75042DB-EE03-4D72-966F-A4D1F8B2B2DB}" type="parTrans" cxnId="{93600A1A-4172-436E-862F-6E9BFE1B3194}">
      <dgm:prSet/>
      <dgm:spPr/>
      <dgm:t>
        <a:bodyPr/>
        <a:lstStyle/>
        <a:p>
          <a:endParaRPr lang="ru-RU"/>
        </a:p>
      </dgm:t>
    </dgm:pt>
    <dgm:pt modelId="{C4C2925A-EC74-4BC3-813E-05F886B88824}" type="sibTrans" cxnId="{93600A1A-4172-436E-862F-6E9BFE1B3194}">
      <dgm:prSet/>
      <dgm:spPr/>
      <dgm:t>
        <a:bodyPr/>
        <a:lstStyle/>
        <a:p>
          <a:endParaRPr lang="ru-RU"/>
        </a:p>
      </dgm:t>
    </dgm:pt>
    <dgm:pt modelId="{E09717B4-C6AD-4AA1-B0AE-8036C64268C3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i="1" dirty="0" smtClean="0"/>
            <a:t>Внеурочная деятельность:</a:t>
          </a:r>
        </a:p>
        <a:p>
          <a:r>
            <a:rPr lang="ru-RU" b="0" i="0" dirty="0" smtClean="0"/>
            <a:t>1. «Детская музыкальная школа им. </a:t>
          </a:r>
          <a:r>
            <a:rPr lang="ru-RU" b="0" i="0" dirty="0" err="1" smtClean="0"/>
            <a:t>Вафиры</a:t>
          </a:r>
          <a:r>
            <a:rPr lang="ru-RU" b="0" i="0" dirty="0" smtClean="0"/>
            <a:t> </a:t>
          </a:r>
          <a:r>
            <a:rPr lang="ru-RU" b="0" i="0" dirty="0" err="1" smtClean="0"/>
            <a:t>Гизатуллиной</a:t>
          </a:r>
          <a:r>
            <a:rPr lang="ru-RU" b="0" i="0" dirty="0" smtClean="0"/>
            <a:t> </a:t>
          </a:r>
          <a:r>
            <a:rPr lang="ru-RU" dirty="0" smtClean="0"/>
            <a:t>№26»</a:t>
          </a:r>
        </a:p>
        <a:p>
          <a:r>
            <a:rPr lang="ru-RU" dirty="0" smtClean="0"/>
            <a:t>2. «Детская школа </a:t>
          </a:r>
          <a:r>
            <a:rPr lang="ru-RU" dirty="0" err="1" smtClean="0"/>
            <a:t>искуств</a:t>
          </a:r>
          <a:r>
            <a:rPr lang="ru-RU" dirty="0" smtClean="0"/>
            <a:t> им. М.А. </a:t>
          </a:r>
          <a:r>
            <a:rPr lang="ru-RU" dirty="0" err="1" smtClean="0"/>
            <a:t>Балакирева</a:t>
          </a:r>
          <a:r>
            <a:rPr lang="ru-RU" dirty="0" smtClean="0"/>
            <a:t>» </a:t>
          </a:r>
        </a:p>
        <a:p>
          <a:r>
            <a:rPr lang="ru-RU" dirty="0" smtClean="0"/>
            <a:t>3.ЦДТТ «Факел»</a:t>
          </a:r>
        </a:p>
        <a:p>
          <a:r>
            <a:rPr lang="ru-RU" dirty="0" smtClean="0"/>
            <a:t>4. ЦДТ </a:t>
          </a:r>
          <a:endParaRPr lang="ru-RU" dirty="0"/>
        </a:p>
      </dgm:t>
    </dgm:pt>
    <dgm:pt modelId="{08BD6A64-83C0-411F-9FFD-300356D1DC97}" type="parTrans" cxnId="{B1C721D3-BE62-4DB5-A49A-26865ED0EB35}">
      <dgm:prSet/>
      <dgm:spPr/>
      <dgm:t>
        <a:bodyPr/>
        <a:lstStyle/>
        <a:p>
          <a:endParaRPr lang="ru-RU"/>
        </a:p>
      </dgm:t>
    </dgm:pt>
    <dgm:pt modelId="{FB36CFB4-4E76-493C-B968-411D634468BE}" type="sibTrans" cxnId="{B1C721D3-BE62-4DB5-A49A-26865ED0EB35}">
      <dgm:prSet/>
      <dgm:spPr/>
      <dgm:t>
        <a:bodyPr/>
        <a:lstStyle/>
        <a:p>
          <a:endParaRPr lang="ru-RU"/>
        </a:p>
      </dgm:t>
    </dgm:pt>
    <dgm:pt modelId="{9BBCF067-5BF3-439D-BB0C-18E0F642DF6A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i="1" dirty="0" smtClean="0"/>
            <a:t>Организация питания учащихся: </a:t>
          </a:r>
          <a:r>
            <a:rPr lang="ru-RU" dirty="0" smtClean="0"/>
            <a:t>Департамент продовольствия и социального питания г. Казани</a:t>
          </a:r>
          <a:endParaRPr lang="ru-RU" dirty="0"/>
        </a:p>
      </dgm:t>
    </dgm:pt>
    <dgm:pt modelId="{640A5F47-4267-4572-B58D-252B08BE445C}" type="parTrans" cxnId="{21B778FD-B4FA-4C5F-B58B-B89F506AA54E}">
      <dgm:prSet/>
      <dgm:spPr/>
      <dgm:t>
        <a:bodyPr/>
        <a:lstStyle/>
        <a:p>
          <a:endParaRPr lang="ru-RU"/>
        </a:p>
      </dgm:t>
    </dgm:pt>
    <dgm:pt modelId="{BB5DD715-ABCA-45E9-BA59-3382DAAD1C5F}" type="sibTrans" cxnId="{21B778FD-B4FA-4C5F-B58B-B89F506AA54E}">
      <dgm:prSet/>
      <dgm:spPr/>
      <dgm:t>
        <a:bodyPr/>
        <a:lstStyle/>
        <a:p>
          <a:endParaRPr lang="ru-RU"/>
        </a:p>
      </dgm:t>
    </dgm:pt>
    <dgm:pt modelId="{9F78A6C9-D989-4E4C-BAFB-102C3EF97450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i="1" dirty="0" smtClean="0"/>
            <a:t>Сетевая форма реализации образовательных программ</a:t>
          </a:r>
        </a:p>
        <a:p>
          <a:r>
            <a:rPr lang="ru-RU" dirty="0" smtClean="0"/>
            <a:t>1. МБОУ «СОШ №98»</a:t>
          </a:r>
        </a:p>
        <a:p>
          <a:r>
            <a:rPr lang="ru-RU" dirty="0" smtClean="0"/>
            <a:t>( технология)</a:t>
          </a:r>
          <a:endParaRPr lang="ru-RU" dirty="0"/>
        </a:p>
      </dgm:t>
    </dgm:pt>
    <dgm:pt modelId="{1CCBE52F-D374-4C94-95D1-F88FCE34210A}" type="sibTrans" cxnId="{C2FD6C94-39F2-40BE-AC5E-07745771264D}">
      <dgm:prSet/>
      <dgm:spPr/>
      <dgm:t>
        <a:bodyPr/>
        <a:lstStyle/>
        <a:p>
          <a:endParaRPr lang="ru-RU"/>
        </a:p>
      </dgm:t>
    </dgm:pt>
    <dgm:pt modelId="{287F713A-1792-4C9D-BBA6-0B5B13BCCA72}" type="parTrans" cxnId="{C2FD6C94-39F2-40BE-AC5E-07745771264D}">
      <dgm:prSet/>
      <dgm:spPr/>
      <dgm:t>
        <a:bodyPr/>
        <a:lstStyle/>
        <a:p>
          <a:endParaRPr lang="ru-RU"/>
        </a:p>
      </dgm:t>
    </dgm:pt>
    <dgm:pt modelId="{D38F82F2-AD95-4B9A-8E64-0AB28EDF1D97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i="1" dirty="0" smtClean="0"/>
            <a:t>Медицинское обслуживание:</a:t>
          </a:r>
        </a:p>
        <a:p>
          <a:r>
            <a:rPr lang="ru-RU" dirty="0" smtClean="0"/>
            <a:t>1. Детская городская поликлиника №2.</a:t>
          </a:r>
        </a:p>
        <a:p>
          <a:r>
            <a:rPr lang="ru-RU" dirty="0" smtClean="0"/>
            <a:t>2. Детская стоматологическая поликлиника</a:t>
          </a:r>
          <a:endParaRPr lang="ru-RU" dirty="0"/>
        </a:p>
      </dgm:t>
    </dgm:pt>
    <dgm:pt modelId="{3D8D5349-826C-4E96-A394-6F6F061A74CC}" type="sibTrans" cxnId="{49755935-767C-4EEC-9EC7-45AE76CDDEFC}">
      <dgm:prSet/>
      <dgm:spPr/>
      <dgm:t>
        <a:bodyPr/>
        <a:lstStyle/>
        <a:p>
          <a:endParaRPr lang="ru-RU"/>
        </a:p>
      </dgm:t>
    </dgm:pt>
    <dgm:pt modelId="{882A26C8-3821-4F5F-9340-9192E58CF05C}" type="parTrans" cxnId="{49755935-767C-4EEC-9EC7-45AE76CDDEFC}">
      <dgm:prSet/>
      <dgm:spPr/>
      <dgm:t>
        <a:bodyPr/>
        <a:lstStyle/>
        <a:p>
          <a:endParaRPr lang="ru-RU"/>
        </a:p>
      </dgm:t>
    </dgm:pt>
    <dgm:pt modelId="{8DAA6A9A-BCBB-4D1A-AE12-1350D1ACA63E}" type="pres">
      <dgm:prSet presAssocID="{78D634B5-37C0-4804-9A76-98C2FB814C9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2415D5-1996-43F1-864C-29F88927C73A}" type="pres">
      <dgm:prSet presAssocID="{C63FC50A-B5AD-4BE9-94C1-AC48F6FA7B96}" presName="centerShape" presStyleLbl="node0" presStyleIdx="0" presStyleCnt="1" custScaleX="110892" custScaleY="110892"/>
      <dgm:spPr/>
      <dgm:t>
        <a:bodyPr/>
        <a:lstStyle/>
        <a:p>
          <a:endParaRPr lang="ru-RU"/>
        </a:p>
      </dgm:t>
    </dgm:pt>
    <dgm:pt modelId="{A3849784-DD69-483E-9D04-C158ED835362}" type="pres">
      <dgm:prSet presAssocID="{882A26C8-3821-4F5F-9340-9192E58CF05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9AF1BF32-A7AC-479E-953B-F9675E137D69}" type="pres">
      <dgm:prSet presAssocID="{882A26C8-3821-4F5F-9340-9192E58CF05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3483486-4C1A-4760-957E-91459A290AD8}" type="pres">
      <dgm:prSet presAssocID="{D38F82F2-AD95-4B9A-8E64-0AB28EDF1D97}" presName="node" presStyleLbl="node1" presStyleIdx="0" presStyleCnt="4" custScaleX="114037" custScaleY="113523" custRadScaleRad="98329" custRadScaleInc="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F7D70-1DBC-4E0C-90E1-A3C00D205959}" type="pres">
      <dgm:prSet presAssocID="{08BD6A64-83C0-411F-9FFD-300356D1DC97}" presName="parTrans" presStyleLbl="sibTrans2D1" presStyleIdx="1" presStyleCnt="4"/>
      <dgm:spPr/>
      <dgm:t>
        <a:bodyPr/>
        <a:lstStyle/>
        <a:p>
          <a:endParaRPr lang="ru-RU"/>
        </a:p>
      </dgm:t>
    </dgm:pt>
    <dgm:pt modelId="{558FE904-1EA9-4171-B9D8-729FB3838270}" type="pres">
      <dgm:prSet presAssocID="{08BD6A64-83C0-411F-9FFD-300356D1DC97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77CADCC2-DCDE-42CE-BD01-62326C875D97}" type="pres">
      <dgm:prSet presAssocID="{E09717B4-C6AD-4AA1-B0AE-8036C64268C3}" presName="node" presStyleLbl="node1" presStyleIdx="1" presStyleCnt="4" custScaleX="152854" custScaleY="132124" custRadScaleRad="124497" custRadScaleInc="-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4BC89-9E12-43AA-A388-92FA3FA49C73}" type="pres">
      <dgm:prSet presAssocID="{640A5F47-4267-4572-B58D-252B08BE445C}" presName="parTrans" presStyleLbl="sibTrans2D1" presStyleIdx="2" presStyleCnt="4"/>
      <dgm:spPr/>
      <dgm:t>
        <a:bodyPr/>
        <a:lstStyle/>
        <a:p>
          <a:endParaRPr lang="ru-RU"/>
        </a:p>
      </dgm:t>
    </dgm:pt>
    <dgm:pt modelId="{E4A120CB-A793-45C4-AB52-E3FCDBBE0662}" type="pres">
      <dgm:prSet presAssocID="{640A5F47-4267-4572-B58D-252B08BE445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D03F682-927C-41F3-B40B-8221F82E9B3B}" type="pres">
      <dgm:prSet presAssocID="{9BBCF067-5BF3-439D-BB0C-18E0F642DF6A}" presName="node" presStyleLbl="node1" presStyleIdx="2" presStyleCnt="4" custRadScaleRad="97382" custRadScaleInc="-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C359E-CC90-48FA-A50A-3E23061B237C}" type="pres">
      <dgm:prSet presAssocID="{287F713A-1792-4C9D-BBA6-0B5B13BCCA72}" presName="parTrans" presStyleLbl="sibTrans2D1" presStyleIdx="3" presStyleCnt="4"/>
      <dgm:spPr/>
      <dgm:t>
        <a:bodyPr/>
        <a:lstStyle/>
        <a:p>
          <a:endParaRPr lang="ru-RU"/>
        </a:p>
      </dgm:t>
    </dgm:pt>
    <dgm:pt modelId="{E1F76D55-93C5-4CBA-9AA0-BC238C2B5A85}" type="pres">
      <dgm:prSet presAssocID="{287F713A-1792-4C9D-BBA6-0B5B13BCCA72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343F4BB3-8F83-4B91-AF92-1AB52D142337}" type="pres">
      <dgm:prSet presAssocID="{9F78A6C9-D989-4E4C-BAFB-102C3EF97450}" presName="node" presStyleLbl="node1" presStyleIdx="3" presStyleCnt="4" custScaleX="148196" custScaleY="136543" custRadScaleRad="127685" custRadScaleInc="-2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A61381-3855-4885-97DC-5A0C49C62AF2}" type="presOf" srcId="{882A26C8-3821-4F5F-9340-9192E58CF05C}" destId="{A3849784-DD69-483E-9D04-C158ED835362}" srcOrd="0" destOrd="0" presId="urn:microsoft.com/office/officeart/2005/8/layout/radial5"/>
    <dgm:cxn modelId="{60728888-212C-4FEA-8074-E13EC4A27F67}" type="presOf" srcId="{640A5F47-4267-4572-B58D-252B08BE445C}" destId="{1564BC89-9E12-43AA-A388-92FA3FA49C73}" srcOrd="0" destOrd="0" presId="urn:microsoft.com/office/officeart/2005/8/layout/radial5"/>
    <dgm:cxn modelId="{43407CBA-A49B-476E-A1EB-5361B3FE7291}" type="presOf" srcId="{D38F82F2-AD95-4B9A-8E64-0AB28EDF1D97}" destId="{23483486-4C1A-4760-957E-91459A290AD8}" srcOrd="0" destOrd="0" presId="urn:microsoft.com/office/officeart/2005/8/layout/radial5"/>
    <dgm:cxn modelId="{16F7B7BA-0C8C-4D2F-9D11-77E58849E034}" type="presOf" srcId="{287F713A-1792-4C9D-BBA6-0B5B13BCCA72}" destId="{7C9C359E-CC90-48FA-A50A-3E23061B237C}" srcOrd="0" destOrd="0" presId="urn:microsoft.com/office/officeart/2005/8/layout/radial5"/>
    <dgm:cxn modelId="{45FA34CA-97F0-44FD-87A5-EFEFE3DBA697}" type="presOf" srcId="{287F713A-1792-4C9D-BBA6-0B5B13BCCA72}" destId="{E1F76D55-93C5-4CBA-9AA0-BC238C2B5A85}" srcOrd="1" destOrd="0" presId="urn:microsoft.com/office/officeart/2005/8/layout/radial5"/>
    <dgm:cxn modelId="{375BE888-3BD7-4B9F-B83C-FBA31776F47D}" type="presOf" srcId="{E09717B4-C6AD-4AA1-B0AE-8036C64268C3}" destId="{77CADCC2-DCDE-42CE-BD01-62326C875D97}" srcOrd="0" destOrd="0" presId="urn:microsoft.com/office/officeart/2005/8/layout/radial5"/>
    <dgm:cxn modelId="{446ADE32-78CA-405F-8DFA-B2D81F205A06}" type="presOf" srcId="{C63FC50A-B5AD-4BE9-94C1-AC48F6FA7B96}" destId="{FF2415D5-1996-43F1-864C-29F88927C73A}" srcOrd="0" destOrd="0" presId="urn:microsoft.com/office/officeart/2005/8/layout/radial5"/>
    <dgm:cxn modelId="{A83CE7D8-ACBB-424B-9582-1E76C76B5CE7}" type="presOf" srcId="{08BD6A64-83C0-411F-9FFD-300356D1DC97}" destId="{558FE904-1EA9-4171-B9D8-729FB3838270}" srcOrd="1" destOrd="0" presId="urn:microsoft.com/office/officeart/2005/8/layout/radial5"/>
    <dgm:cxn modelId="{21C7000C-8A61-4712-9211-D67241E48A25}" type="presOf" srcId="{08BD6A64-83C0-411F-9FFD-300356D1DC97}" destId="{2CAF7D70-1DBC-4E0C-90E1-A3C00D205959}" srcOrd="0" destOrd="0" presId="urn:microsoft.com/office/officeart/2005/8/layout/radial5"/>
    <dgm:cxn modelId="{93600A1A-4172-436E-862F-6E9BFE1B3194}" srcId="{78D634B5-37C0-4804-9A76-98C2FB814C99}" destId="{C63FC50A-B5AD-4BE9-94C1-AC48F6FA7B96}" srcOrd="0" destOrd="0" parTransId="{D75042DB-EE03-4D72-966F-A4D1F8B2B2DB}" sibTransId="{C4C2925A-EC74-4BC3-813E-05F886B88824}"/>
    <dgm:cxn modelId="{B1C721D3-BE62-4DB5-A49A-26865ED0EB35}" srcId="{C63FC50A-B5AD-4BE9-94C1-AC48F6FA7B96}" destId="{E09717B4-C6AD-4AA1-B0AE-8036C64268C3}" srcOrd="1" destOrd="0" parTransId="{08BD6A64-83C0-411F-9FFD-300356D1DC97}" sibTransId="{FB36CFB4-4E76-493C-B968-411D634468BE}"/>
    <dgm:cxn modelId="{44D71140-8862-4995-B6CD-4A947380408C}" type="presOf" srcId="{9BBCF067-5BF3-439D-BB0C-18E0F642DF6A}" destId="{7D03F682-927C-41F3-B40B-8221F82E9B3B}" srcOrd="0" destOrd="0" presId="urn:microsoft.com/office/officeart/2005/8/layout/radial5"/>
    <dgm:cxn modelId="{728A5217-A751-407B-8F80-4D700F98FF0B}" type="presOf" srcId="{9F78A6C9-D989-4E4C-BAFB-102C3EF97450}" destId="{343F4BB3-8F83-4B91-AF92-1AB52D142337}" srcOrd="0" destOrd="0" presId="urn:microsoft.com/office/officeart/2005/8/layout/radial5"/>
    <dgm:cxn modelId="{21B778FD-B4FA-4C5F-B58B-B89F506AA54E}" srcId="{C63FC50A-B5AD-4BE9-94C1-AC48F6FA7B96}" destId="{9BBCF067-5BF3-439D-BB0C-18E0F642DF6A}" srcOrd="2" destOrd="0" parTransId="{640A5F47-4267-4572-B58D-252B08BE445C}" sibTransId="{BB5DD715-ABCA-45E9-BA59-3382DAAD1C5F}"/>
    <dgm:cxn modelId="{620936B0-1317-4F9F-9E1F-5824A2910FCA}" type="presOf" srcId="{882A26C8-3821-4F5F-9340-9192E58CF05C}" destId="{9AF1BF32-A7AC-479E-953B-F9675E137D69}" srcOrd="1" destOrd="0" presId="urn:microsoft.com/office/officeart/2005/8/layout/radial5"/>
    <dgm:cxn modelId="{CDCE8E93-56BC-482E-A53A-0EC1C7B10AB4}" type="presOf" srcId="{640A5F47-4267-4572-B58D-252B08BE445C}" destId="{E4A120CB-A793-45C4-AB52-E3FCDBBE0662}" srcOrd="1" destOrd="0" presId="urn:microsoft.com/office/officeart/2005/8/layout/radial5"/>
    <dgm:cxn modelId="{C2FD6C94-39F2-40BE-AC5E-07745771264D}" srcId="{C63FC50A-B5AD-4BE9-94C1-AC48F6FA7B96}" destId="{9F78A6C9-D989-4E4C-BAFB-102C3EF97450}" srcOrd="3" destOrd="0" parTransId="{287F713A-1792-4C9D-BBA6-0B5B13BCCA72}" sibTransId="{1CCBE52F-D374-4C94-95D1-F88FCE34210A}"/>
    <dgm:cxn modelId="{49755935-767C-4EEC-9EC7-45AE76CDDEFC}" srcId="{C63FC50A-B5AD-4BE9-94C1-AC48F6FA7B96}" destId="{D38F82F2-AD95-4B9A-8E64-0AB28EDF1D97}" srcOrd="0" destOrd="0" parTransId="{882A26C8-3821-4F5F-9340-9192E58CF05C}" sibTransId="{3D8D5349-826C-4E96-A394-6F6F061A74CC}"/>
    <dgm:cxn modelId="{A1D0E0FD-0D11-49EC-8D64-14F7C2149E0D}" type="presOf" srcId="{78D634B5-37C0-4804-9A76-98C2FB814C99}" destId="{8DAA6A9A-BCBB-4D1A-AE12-1350D1ACA63E}" srcOrd="0" destOrd="0" presId="urn:microsoft.com/office/officeart/2005/8/layout/radial5"/>
    <dgm:cxn modelId="{741A21F0-9E33-4581-AD6F-51196BDDF4E2}" type="presParOf" srcId="{8DAA6A9A-BCBB-4D1A-AE12-1350D1ACA63E}" destId="{FF2415D5-1996-43F1-864C-29F88927C73A}" srcOrd="0" destOrd="0" presId="urn:microsoft.com/office/officeart/2005/8/layout/radial5"/>
    <dgm:cxn modelId="{9C3F25A2-DB15-4605-B080-F5FB8EDB6765}" type="presParOf" srcId="{8DAA6A9A-BCBB-4D1A-AE12-1350D1ACA63E}" destId="{A3849784-DD69-483E-9D04-C158ED835362}" srcOrd="1" destOrd="0" presId="urn:microsoft.com/office/officeart/2005/8/layout/radial5"/>
    <dgm:cxn modelId="{2C4CFE44-7ED2-49F3-9386-257CAEE7B3B0}" type="presParOf" srcId="{A3849784-DD69-483E-9D04-C158ED835362}" destId="{9AF1BF32-A7AC-479E-953B-F9675E137D69}" srcOrd="0" destOrd="0" presId="urn:microsoft.com/office/officeart/2005/8/layout/radial5"/>
    <dgm:cxn modelId="{80408222-E241-4E0C-9C10-59FB9FBAF5F5}" type="presParOf" srcId="{8DAA6A9A-BCBB-4D1A-AE12-1350D1ACA63E}" destId="{23483486-4C1A-4760-957E-91459A290AD8}" srcOrd="2" destOrd="0" presId="urn:microsoft.com/office/officeart/2005/8/layout/radial5"/>
    <dgm:cxn modelId="{309FB74B-C69A-40CA-823A-701A6950CF8E}" type="presParOf" srcId="{8DAA6A9A-BCBB-4D1A-AE12-1350D1ACA63E}" destId="{2CAF7D70-1DBC-4E0C-90E1-A3C00D205959}" srcOrd="3" destOrd="0" presId="urn:microsoft.com/office/officeart/2005/8/layout/radial5"/>
    <dgm:cxn modelId="{F2325903-6CEE-4972-94DA-073313A9F7ED}" type="presParOf" srcId="{2CAF7D70-1DBC-4E0C-90E1-A3C00D205959}" destId="{558FE904-1EA9-4171-B9D8-729FB3838270}" srcOrd="0" destOrd="0" presId="urn:microsoft.com/office/officeart/2005/8/layout/radial5"/>
    <dgm:cxn modelId="{315EDD47-3E85-49E1-9C3D-67D5B32A7AC0}" type="presParOf" srcId="{8DAA6A9A-BCBB-4D1A-AE12-1350D1ACA63E}" destId="{77CADCC2-DCDE-42CE-BD01-62326C875D97}" srcOrd="4" destOrd="0" presId="urn:microsoft.com/office/officeart/2005/8/layout/radial5"/>
    <dgm:cxn modelId="{40EB71F8-B5B4-44E4-A4A9-26F52AD9DC12}" type="presParOf" srcId="{8DAA6A9A-BCBB-4D1A-AE12-1350D1ACA63E}" destId="{1564BC89-9E12-43AA-A388-92FA3FA49C73}" srcOrd="5" destOrd="0" presId="urn:microsoft.com/office/officeart/2005/8/layout/radial5"/>
    <dgm:cxn modelId="{671E55DA-D26B-4265-894B-972FBA74380D}" type="presParOf" srcId="{1564BC89-9E12-43AA-A388-92FA3FA49C73}" destId="{E4A120CB-A793-45C4-AB52-E3FCDBBE0662}" srcOrd="0" destOrd="0" presId="urn:microsoft.com/office/officeart/2005/8/layout/radial5"/>
    <dgm:cxn modelId="{4550D115-7659-4C36-91C9-A9D4265955D4}" type="presParOf" srcId="{8DAA6A9A-BCBB-4D1A-AE12-1350D1ACA63E}" destId="{7D03F682-927C-41F3-B40B-8221F82E9B3B}" srcOrd="6" destOrd="0" presId="urn:microsoft.com/office/officeart/2005/8/layout/radial5"/>
    <dgm:cxn modelId="{E4C902E0-396B-4CD4-A8C0-0464F0604A02}" type="presParOf" srcId="{8DAA6A9A-BCBB-4D1A-AE12-1350D1ACA63E}" destId="{7C9C359E-CC90-48FA-A50A-3E23061B237C}" srcOrd="7" destOrd="0" presId="urn:microsoft.com/office/officeart/2005/8/layout/radial5"/>
    <dgm:cxn modelId="{C864ECA9-C410-4359-80F0-E40A49AAD104}" type="presParOf" srcId="{7C9C359E-CC90-48FA-A50A-3E23061B237C}" destId="{E1F76D55-93C5-4CBA-9AA0-BC238C2B5A85}" srcOrd="0" destOrd="0" presId="urn:microsoft.com/office/officeart/2005/8/layout/radial5"/>
    <dgm:cxn modelId="{F3D8FB92-548D-4D0E-BF06-4674ED05F995}" type="presParOf" srcId="{8DAA6A9A-BCBB-4D1A-AE12-1350D1ACA63E}" destId="{343F4BB3-8F83-4B91-AF92-1AB52D14233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6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A2A11B-797D-4F56-BA5D-FFA3EA56E07C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D4602B5-CFFF-4DAB-B24E-230F7E456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105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40DAE95-6DDE-4DD4-9639-EB59715ED5E9}" type="slidenum">
              <a:rPr lang="ru-RU" smtClean="0"/>
              <a:pPr/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116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603278A-AFD9-4458-966D-A75562D84B03}" type="slidenum">
              <a:rPr lang="ru-RU" smtClean="0"/>
              <a:pPr/>
              <a:t>67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7BFB7-0ADD-4091-9215-F6C6AC8B1868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2F893-BE57-4ACC-BEF5-DAB127C4DE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B491E-72B1-42E3-A031-C95716DAE61B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4920A-5A26-45C1-9579-37A3B2949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8B7C3-82CC-4913-90DC-4412CD1E5969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E15B8-F083-4E08-84A2-6796FB02B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8B4937E-2734-4C64-8603-CFE5E6941EFF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B8E26C5-DF5A-4527-BE72-FA136E3DC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оугольник 2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3C3CB-D378-4CCB-B24A-87E7C0607C0F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FF591-7F56-49E0-B20F-6F3BE9A0A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F8E04-A222-4D82-A661-79FE92C6591A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47D9B-AC00-4103-AD43-FB2EF06BE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80F0A-1A72-4DAC-B13E-1F8EFBCCA947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552F5-E3F4-4A25-8674-4EC75D240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C17E7BE-11F6-4431-B085-8510EB31358F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3ECF2C-F032-40C6-831A-5F3C9137D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43263-1781-4519-B817-3F83C8070A93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CCF57-DF91-42E8-A297-6F6811615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1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Овал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3A666CF-5BB8-4299-BA23-75C698ACC031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E62F077-8E2D-4A55-8CF3-435CD2C32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Овал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1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Прямая соединительная линия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BD5A5A3-8DAA-4D5C-BED0-00C13B88FAC1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98BA5C9-50CF-44D9-8F38-9AB340A82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292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2137A5A-3CA2-46FF-867B-3095E6450781}" type="datetimeFigureOut">
              <a:rPr lang="ru-RU"/>
              <a:pPr>
                <a:defRPr/>
              </a:pPr>
              <a:t>09.04.2018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9CCD3C6-4EBF-4607-A72D-E0B4A5049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64" r:id="rId1"/>
    <p:sldLayoutId id="2147485165" r:id="rId2"/>
    <p:sldLayoutId id="2147485166" r:id="rId3"/>
    <p:sldLayoutId id="2147485163" r:id="rId4"/>
    <p:sldLayoutId id="2147485162" r:id="rId5"/>
    <p:sldLayoutId id="2147485167" r:id="rId6"/>
    <p:sldLayoutId id="2147485161" r:id="rId7"/>
    <p:sldLayoutId id="2147485168" r:id="rId8"/>
    <p:sldLayoutId id="2147485169" r:id="rId9"/>
    <p:sldLayoutId id="2147485160" r:id="rId10"/>
    <p:sldLayoutId id="21474851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D39800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6D3AA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6D7E2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8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https://edu.tatar.ru/upload/news/706880.jpg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tatar.ru/vahit/page2215.htm/read-news/1659686" TargetMode="External"/><Relationship Id="rId13" Type="http://schemas.openxmlformats.org/officeDocument/2006/relationships/image" Target="../media/image54.jpeg"/><Relationship Id="rId18" Type="http://schemas.openxmlformats.org/officeDocument/2006/relationships/image" Target="../media/image57.jpeg"/><Relationship Id="rId3" Type="http://schemas.openxmlformats.org/officeDocument/2006/relationships/image" Target="../media/image49.jpeg"/><Relationship Id="rId21" Type="http://schemas.openxmlformats.org/officeDocument/2006/relationships/hyperlink" Target="https://edu.tatar.ru/vahit/page2215.htm/read-news/1717108" TargetMode="External"/><Relationship Id="rId7" Type="http://schemas.openxmlformats.org/officeDocument/2006/relationships/image" Target="../media/image51.jpeg"/><Relationship Id="rId12" Type="http://schemas.openxmlformats.org/officeDocument/2006/relationships/hyperlink" Target="https://edu.tatar.ru/vahit/page2215.htm/read-news/1687024" TargetMode="External"/><Relationship Id="rId17" Type="http://schemas.openxmlformats.org/officeDocument/2006/relationships/image" Target="../media/image56.jpeg"/><Relationship Id="rId2" Type="http://schemas.openxmlformats.org/officeDocument/2006/relationships/hyperlink" Target="https://edu.tatar.ru/vahit/page2215.htm/read-news/1612124" TargetMode="External"/><Relationship Id="rId16" Type="http://schemas.openxmlformats.org/officeDocument/2006/relationships/hyperlink" Target="https://edu.tatar.ru/vahit/page2215.htm/read-news/1700212" TargetMode="External"/><Relationship Id="rId20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vahit/page2215.htm/read-news/1624575" TargetMode="External"/><Relationship Id="rId11" Type="http://schemas.openxmlformats.org/officeDocument/2006/relationships/image" Target="../media/image53.jpeg"/><Relationship Id="rId5" Type="http://schemas.openxmlformats.org/officeDocument/2006/relationships/image" Target="../media/image50.jpeg"/><Relationship Id="rId15" Type="http://schemas.openxmlformats.org/officeDocument/2006/relationships/image" Target="../media/image55.jpeg"/><Relationship Id="rId10" Type="http://schemas.openxmlformats.org/officeDocument/2006/relationships/hyperlink" Target="https://edu.tatar.ru/vahit/page2215.htm/read-news/1659656" TargetMode="External"/><Relationship Id="rId19" Type="http://schemas.openxmlformats.org/officeDocument/2006/relationships/image" Target="../media/image58.jpeg"/><Relationship Id="rId4" Type="http://schemas.openxmlformats.org/officeDocument/2006/relationships/hyperlink" Target="https://edu.tatar.ru/vahit/page2215.htm/read-news/1627044" TargetMode="External"/><Relationship Id="rId9" Type="http://schemas.openxmlformats.org/officeDocument/2006/relationships/image" Target="../media/image52.jpeg"/><Relationship Id="rId14" Type="http://schemas.openxmlformats.org/officeDocument/2006/relationships/hyperlink" Target="https://edu.tatar.ru/vahit/page2215.htm/read-news/1680381" TargetMode="External"/><Relationship Id="rId22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5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6.jpeg"/><Relationship Id="rId7" Type="http://schemas.openxmlformats.org/officeDocument/2006/relationships/hyperlink" Target="https://edu.tatar.ru/vahit/page2215.htm/read-news/1613923" TargetMode="External"/><Relationship Id="rId12" Type="http://schemas.openxmlformats.org/officeDocument/2006/relationships/image" Target="../media/image93.jpeg"/><Relationship Id="rId2" Type="http://schemas.openxmlformats.org/officeDocument/2006/relationships/hyperlink" Target="https://edu.tatar.ru/vahit/page2215.htm/read-news/159336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11" Type="http://schemas.openxmlformats.org/officeDocument/2006/relationships/image" Target="../media/image92.jpeg"/><Relationship Id="rId5" Type="http://schemas.openxmlformats.org/officeDocument/2006/relationships/image" Target="../media/image87.jpeg"/><Relationship Id="rId10" Type="http://schemas.openxmlformats.org/officeDocument/2006/relationships/image" Target="../media/image91.jpeg"/><Relationship Id="rId4" Type="http://schemas.openxmlformats.org/officeDocument/2006/relationships/hyperlink" Target="https://edu.tatar.ru/vahit/page2215.htm/read-news/1588086" TargetMode="External"/><Relationship Id="rId9" Type="http://schemas.openxmlformats.org/officeDocument/2006/relationships/image" Target="../media/image9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hyperlink" Target="https://edu.tatar.ru/vahit/page2215.htm/read-news/1618285" TargetMode="External"/><Relationship Id="rId7" Type="http://schemas.openxmlformats.org/officeDocument/2006/relationships/image" Target="../media/image1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10" Type="http://schemas.openxmlformats.org/officeDocument/2006/relationships/image" Target="../media/image114.jpe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12" Type="http://schemas.openxmlformats.org/officeDocument/2006/relationships/image" Target="../media/image125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11" Type="http://schemas.openxmlformats.org/officeDocument/2006/relationships/image" Target="../media/image124.jpeg"/><Relationship Id="rId5" Type="http://schemas.openxmlformats.org/officeDocument/2006/relationships/image" Target="../media/image118.jpeg"/><Relationship Id="rId10" Type="http://schemas.openxmlformats.org/officeDocument/2006/relationships/image" Target="../media/image123.jpeg"/><Relationship Id="rId4" Type="http://schemas.openxmlformats.org/officeDocument/2006/relationships/image" Target="../media/image117.jpeg"/><Relationship Id="rId9" Type="http://schemas.openxmlformats.org/officeDocument/2006/relationships/image" Target="../media/image12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w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31.jpeg"/><Relationship Id="rId7" Type="http://schemas.openxmlformats.org/officeDocument/2006/relationships/image" Target="../media/image133.jpeg"/><Relationship Id="rId2" Type="http://schemas.openxmlformats.org/officeDocument/2006/relationships/hyperlink" Target="https://edu.tatar.ru/vahit/page2215.htm/read-news/158771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vahit/page2215.htm/read-news/1707876" TargetMode="External"/><Relationship Id="rId11" Type="http://schemas.openxmlformats.org/officeDocument/2006/relationships/image" Target="../media/image137.jpeg"/><Relationship Id="rId5" Type="http://schemas.openxmlformats.org/officeDocument/2006/relationships/image" Target="../media/image132.jpeg"/><Relationship Id="rId10" Type="http://schemas.openxmlformats.org/officeDocument/2006/relationships/image" Target="../media/image136.jpeg"/><Relationship Id="rId4" Type="http://schemas.openxmlformats.org/officeDocument/2006/relationships/hyperlink" Target="https://edu.tatar.ru/vahit/page2215.htm/read-news/1631274" TargetMode="External"/><Relationship Id="rId9" Type="http://schemas.openxmlformats.org/officeDocument/2006/relationships/image" Target="../media/image135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10" Type="http://schemas.openxmlformats.org/officeDocument/2006/relationships/image" Target="../media/image146.jpeg"/><Relationship Id="rId4" Type="http://schemas.openxmlformats.org/officeDocument/2006/relationships/image" Target="../media/image140.jpeg"/><Relationship Id="rId9" Type="http://schemas.openxmlformats.org/officeDocument/2006/relationships/image" Target="../media/image14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7" Type="http://schemas.openxmlformats.org/officeDocument/2006/relationships/image" Target="../media/image156.jpeg"/><Relationship Id="rId2" Type="http://schemas.openxmlformats.org/officeDocument/2006/relationships/hyperlink" Target="https://edu.tatar.ru/vahit/page2215.htm/read-news/170153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jpeg"/><Relationship Id="rId5" Type="http://schemas.openxmlformats.org/officeDocument/2006/relationships/image" Target="../media/image154.jpeg"/><Relationship Id="rId4" Type="http://schemas.openxmlformats.org/officeDocument/2006/relationships/image" Target="../media/image153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tatar.ru/vahit/page2215.htm/read-news/1552573" TargetMode="External"/><Relationship Id="rId13" Type="http://schemas.openxmlformats.org/officeDocument/2006/relationships/image" Target="../media/image162.jpeg"/><Relationship Id="rId3" Type="http://schemas.openxmlformats.org/officeDocument/2006/relationships/image" Target="../media/image157.jpeg"/><Relationship Id="rId7" Type="http://schemas.openxmlformats.org/officeDocument/2006/relationships/image" Target="../media/image159.jpeg"/><Relationship Id="rId12" Type="http://schemas.openxmlformats.org/officeDocument/2006/relationships/hyperlink" Target="https://edu.tatar.ru/vahit/page2215.htm/read-news/1575397" TargetMode="External"/><Relationship Id="rId17" Type="http://schemas.openxmlformats.org/officeDocument/2006/relationships/image" Target="../media/image165.jpeg"/><Relationship Id="rId2" Type="http://schemas.openxmlformats.org/officeDocument/2006/relationships/hyperlink" Target="https://edu.tatar.ru/vahit/page2215.htm/read-news/1524303" TargetMode="External"/><Relationship Id="rId16" Type="http://schemas.openxmlformats.org/officeDocument/2006/relationships/hyperlink" Target="https://edu.tatar.ru/vahit/page2215.htm/read-news/158171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vahit/page2215.htm/read-news/1525782" TargetMode="External"/><Relationship Id="rId11" Type="http://schemas.openxmlformats.org/officeDocument/2006/relationships/image" Target="../media/image161.jpeg"/><Relationship Id="rId5" Type="http://schemas.openxmlformats.org/officeDocument/2006/relationships/image" Target="../media/image158.jpeg"/><Relationship Id="rId15" Type="http://schemas.openxmlformats.org/officeDocument/2006/relationships/image" Target="../media/image164.jpeg"/><Relationship Id="rId10" Type="http://schemas.openxmlformats.org/officeDocument/2006/relationships/hyperlink" Target="https://edu.tatar.ru/vahit/page2215.htm/read-news/1539183" TargetMode="External"/><Relationship Id="rId4" Type="http://schemas.openxmlformats.org/officeDocument/2006/relationships/hyperlink" Target="https://edu.tatar.ru/vahit/page2215.htm/read-news/1525961" TargetMode="External"/><Relationship Id="rId9" Type="http://schemas.openxmlformats.org/officeDocument/2006/relationships/image" Target="../media/image160.jpeg"/><Relationship Id="rId14" Type="http://schemas.openxmlformats.org/officeDocument/2006/relationships/image" Target="../media/image163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tatar.ru/vahit/page2215.htm/read-news/1579994" TargetMode="External"/><Relationship Id="rId13" Type="http://schemas.openxmlformats.org/officeDocument/2006/relationships/image" Target="../media/image170.jpeg"/><Relationship Id="rId3" Type="http://schemas.openxmlformats.org/officeDocument/2006/relationships/image" Target="../media/image166.jpeg"/><Relationship Id="rId7" Type="http://schemas.openxmlformats.org/officeDocument/2006/relationships/image" Target="../media/image165.jpeg"/><Relationship Id="rId12" Type="http://schemas.openxmlformats.org/officeDocument/2006/relationships/hyperlink" Target="https://edu.tatar.ru/vahit/page2215.htm/read-news/1603940" TargetMode="External"/><Relationship Id="rId17" Type="http://schemas.openxmlformats.org/officeDocument/2006/relationships/image" Target="../media/image173.jpeg"/><Relationship Id="rId2" Type="http://schemas.openxmlformats.org/officeDocument/2006/relationships/hyperlink" Target="https://edu.tatar.ru/vahit/page2215.htm/read-news/1561606" TargetMode="External"/><Relationship Id="rId16" Type="http://schemas.openxmlformats.org/officeDocument/2006/relationships/image" Target="../media/image17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vahit/page2215.htm/read-news/1581712" TargetMode="External"/><Relationship Id="rId11" Type="http://schemas.openxmlformats.org/officeDocument/2006/relationships/image" Target="../media/image169.jpeg"/><Relationship Id="rId5" Type="http://schemas.openxmlformats.org/officeDocument/2006/relationships/image" Target="../media/image167.jpeg"/><Relationship Id="rId15" Type="http://schemas.openxmlformats.org/officeDocument/2006/relationships/hyperlink" Target="https://edu.tatar.ru/vahit/page2215.htm/read-news/1593370" TargetMode="External"/><Relationship Id="rId10" Type="http://schemas.openxmlformats.org/officeDocument/2006/relationships/hyperlink" Target="https://edu.tatar.ru/vahit/page2215.htm/read-news/1602650" TargetMode="External"/><Relationship Id="rId4" Type="http://schemas.openxmlformats.org/officeDocument/2006/relationships/hyperlink" Target="https://edu.tatar.ru/vahit/page2215.htm/read-news/1587703" TargetMode="External"/><Relationship Id="rId9" Type="http://schemas.openxmlformats.org/officeDocument/2006/relationships/image" Target="../media/image168.jpeg"/><Relationship Id="rId14" Type="http://schemas.openxmlformats.org/officeDocument/2006/relationships/image" Target="../media/image171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/>
              <a:t>Публичный доклад </a:t>
            </a:r>
            <a:br>
              <a:rPr lang="ru-RU" sz="3600" b="1" dirty="0" smtClean="0"/>
            </a:br>
            <a:r>
              <a:rPr lang="ru-RU" sz="3600" b="1" dirty="0" smtClean="0"/>
              <a:t>          2017-2018 учебный год </a:t>
            </a:r>
          </a:p>
        </p:txBody>
      </p:sp>
      <p:pic>
        <p:nvPicPr>
          <p:cNvPr id="19459" name="Picture 4" descr="C:\Users\Licey5\Downloads\логотип лицей №5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54188" y="1600200"/>
            <a:ext cx="4873625" cy="4873625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Уровень основного общего образования в 5-9 классах</a:t>
            </a:r>
            <a:endParaRPr lang="ru-RU" dirty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5 класс- биология</a:t>
            </a:r>
          </a:p>
          <a:p>
            <a:r>
              <a:rPr lang="ru-RU" smtClean="0"/>
              <a:t>6 класс- биология</a:t>
            </a:r>
          </a:p>
          <a:p>
            <a:r>
              <a:rPr lang="ru-RU" smtClean="0"/>
              <a:t>7 класс- физика</a:t>
            </a:r>
          </a:p>
          <a:p>
            <a:r>
              <a:rPr lang="ru-RU" smtClean="0"/>
              <a:t>8 класс – физика,биология</a:t>
            </a:r>
          </a:p>
          <a:p>
            <a:r>
              <a:rPr lang="ru-RU" smtClean="0"/>
              <a:t>9 класс- физика</a:t>
            </a:r>
          </a:p>
        </p:txBody>
      </p:sp>
      <p:pic>
        <p:nvPicPr>
          <p:cNvPr id="27652" name="Picture 2" descr="F:\технопар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4508500"/>
            <a:ext cx="2182812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333375"/>
            <a:ext cx="7772400" cy="1470025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       Профильные классы:</a:t>
            </a:r>
            <a:endParaRPr lang="ru-RU" dirty="0"/>
          </a:p>
        </p:txBody>
      </p:sp>
      <p:sp>
        <p:nvSpPr>
          <p:cNvPr id="286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250" y="1844675"/>
            <a:ext cx="6400800" cy="4752975"/>
          </a:xfrm>
        </p:spPr>
        <p:txBody>
          <a:bodyPr/>
          <a:lstStyle/>
          <a:p>
            <a:pPr algn="ctr"/>
            <a:r>
              <a:rPr lang="ru-RU" sz="2000" smtClean="0"/>
              <a:t>Физико-химический профиль:</a:t>
            </a:r>
          </a:p>
          <a:p>
            <a:pPr algn="ctr"/>
            <a:r>
              <a:rPr lang="ru-RU" sz="2000" smtClean="0"/>
              <a:t>10-11 класс</a:t>
            </a:r>
          </a:p>
          <a:p>
            <a:pPr algn="ctr"/>
            <a:r>
              <a:rPr lang="ru-RU" sz="2000" smtClean="0"/>
              <a:t>Физика-5 часов</a:t>
            </a:r>
          </a:p>
          <a:p>
            <a:pPr algn="ctr"/>
            <a:r>
              <a:rPr lang="ru-RU" sz="2000" smtClean="0"/>
              <a:t>Химия-3 часа</a:t>
            </a:r>
          </a:p>
          <a:p>
            <a:r>
              <a:rPr lang="en-US" smtClean="0"/>
              <a:t>               </a:t>
            </a:r>
            <a:r>
              <a:rPr lang="ru-RU" smtClean="0"/>
              <a:t>элективные курсы: : Решение задач повышенной сложности по химии», конструирование в биохимии, молекулярной биологии и генетике</a:t>
            </a:r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28676" name="Picture 2" descr="F:\институт физи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57188"/>
            <a:ext cx="22907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 descr="F:\радиоприбо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67475" y="4787900"/>
            <a:ext cx="1920875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4" descr="F:\презентации по школе\технопар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5143500"/>
            <a:ext cx="2316163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2" descr="F:\презентации по школе\КГЭУ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9363" y="357188"/>
            <a:ext cx="240347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Социально-экономический профиль:</a:t>
            </a:r>
            <a:endParaRPr lang="ru-RU" dirty="0"/>
          </a:p>
        </p:txBody>
      </p:sp>
      <p:sp>
        <p:nvSpPr>
          <p:cNvPr id="2969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   10-11 класс</a:t>
            </a:r>
          </a:p>
          <a:p>
            <a:r>
              <a:rPr lang="ru-RU" smtClean="0"/>
              <a:t>Обществознание: 3 часа</a:t>
            </a:r>
          </a:p>
          <a:p>
            <a:r>
              <a:rPr lang="ru-RU" smtClean="0"/>
              <a:t>Право: 2 ч</a:t>
            </a:r>
          </a:p>
          <a:p>
            <a:r>
              <a:rPr lang="ru-RU" smtClean="0"/>
              <a:t>Экономика: 2 ч</a:t>
            </a:r>
          </a:p>
          <a:p>
            <a:r>
              <a:rPr lang="ru-RU" smtClean="0"/>
              <a:t>Элективные курсы: Психология семейной жизни</a:t>
            </a:r>
          </a:p>
          <a:p>
            <a:r>
              <a:rPr lang="ru-RU" smtClean="0"/>
              <a:t>Основы финансовой грамотности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28662" y="1397000"/>
          <a:ext cx="6691338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It-</a:t>
            </a:r>
            <a:r>
              <a:rPr lang="ru-RU" dirty="0" smtClean="0"/>
              <a:t>структура</a:t>
            </a:r>
            <a:endParaRPr lang="ru-RU" dirty="0"/>
          </a:p>
        </p:txBody>
      </p:sp>
      <p:sp>
        <p:nvSpPr>
          <p:cNvPr id="3174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Количество компьютерных классов-1 шт.</a:t>
            </a:r>
          </a:p>
          <a:p>
            <a:r>
              <a:rPr lang="ru-RU" smtClean="0"/>
              <a:t>Количество ноутбуков:69 шт.</a:t>
            </a:r>
          </a:p>
          <a:p>
            <a:r>
              <a:rPr lang="ru-RU" smtClean="0"/>
              <a:t>Количество компьютеров: 54шт.</a:t>
            </a:r>
          </a:p>
          <a:p>
            <a:r>
              <a:rPr lang="ru-RU" smtClean="0"/>
              <a:t>Количество интерактивных  комплектов:17 шт.</a:t>
            </a:r>
          </a:p>
          <a:p>
            <a:r>
              <a:rPr lang="ru-RU" smtClean="0"/>
              <a:t>Количество мультимедийных проекторов:20 шт.</a:t>
            </a:r>
          </a:p>
          <a:p>
            <a:r>
              <a:rPr lang="en-US" smtClean="0"/>
              <a:t>WI-FI </a:t>
            </a:r>
            <a:r>
              <a:rPr lang="ru-RU" smtClean="0"/>
              <a:t>точки:11 шт.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Дизайн образовательной среды лицея:</a:t>
            </a:r>
            <a:endParaRPr lang="ru-RU" dirty="0"/>
          </a:p>
        </p:txBody>
      </p:sp>
      <p:sp>
        <p:nvSpPr>
          <p:cNvPr id="3277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-гибкость,открытость,готовность принимать новое</a:t>
            </a:r>
          </a:p>
          <a:p>
            <a:r>
              <a:rPr lang="ru-RU" smtClean="0"/>
              <a:t>Педагогика сотрудничества с учениками и внешними агентами</a:t>
            </a:r>
          </a:p>
          <a:p>
            <a:r>
              <a:rPr lang="ru-RU" smtClean="0"/>
              <a:t>Игрофикация образования</a:t>
            </a:r>
          </a:p>
          <a:p>
            <a:r>
              <a:rPr lang="ru-RU" smtClean="0"/>
              <a:t>Практико-ориентированое образование</a:t>
            </a:r>
          </a:p>
          <a:p>
            <a:r>
              <a:rPr lang="ru-RU" smtClean="0"/>
              <a:t>Холистическое образование</a:t>
            </a:r>
          </a:p>
          <a:p>
            <a:r>
              <a:rPr lang="ru-RU" smtClean="0"/>
              <a:t>Менторство и коучинг ученика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Кадровый состав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mtClean="0"/>
              <a:t>В 2017/18 учебном году МБОУ «Лицей №5» работают:</a:t>
            </a:r>
          </a:p>
          <a:p>
            <a:pPr eaLnBrk="1" hangingPunct="1"/>
            <a:r>
              <a:rPr lang="ru-RU" smtClean="0"/>
              <a:t>Административный персонал: 5 человек;</a:t>
            </a:r>
          </a:p>
          <a:p>
            <a:pPr eaLnBrk="1" hangingPunct="1"/>
            <a:r>
              <a:rPr lang="ru-RU" smtClean="0"/>
              <a:t>Педагогический коллектив :50</a:t>
            </a:r>
          </a:p>
          <a:p>
            <a:pPr eaLnBrk="1" hangingPunct="1"/>
            <a:r>
              <a:rPr lang="ru-RU" smtClean="0"/>
              <a:t>Учебно-вспомогательный персонал: 5(лаборант, зав. библиотекой, секретарь)</a:t>
            </a:r>
          </a:p>
          <a:p>
            <a:pPr eaLnBrk="1" hangingPunct="1"/>
            <a:r>
              <a:rPr lang="ru-RU" smtClean="0"/>
              <a:t>Обслуживающий персонал:17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Квалификационные категории педагогических работников</a:t>
            </a:r>
          </a:p>
        </p:txBody>
      </p:sp>
      <p:graphicFrame>
        <p:nvGraphicFramePr>
          <p:cNvPr id="2050" name="Содержимое 3"/>
          <p:cNvGraphicFramePr>
            <a:graphicFrameLocks noGrp="1"/>
          </p:cNvGraphicFramePr>
          <p:nvPr>
            <p:ph sz="quarter" idx="2"/>
          </p:nvPr>
        </p:nvGraphicFramePr>
        <p:xfrm>
          <a:off x="1187450" y="1557338"/>
          <a:ext cx="3500438" cy="2214562"/>
        </p:xfrm>
        <a:graphic>
          <a:graphicData uri="http://schemas.openxmlformats.org/presentationml/2006/ole">
            <p:oleObj spid="_x0000_s2050" r:id="rId3" imgW="3499407" imgH="2219136" progId="Excel.Chart.8">
              <p:embed/>
            </p:oleObj>
          </a:graphicData>
        </a:graphic>
      </p:graphicFrame>
      <p:sp>
        <p:nvSpPr>
          <p:cNvPr id="2053" name="Содержимое 6"/>
          <p:cNvSpPr>
            <a:spLocks noGrp="1"/>
          </p:cNvSpPr>
          <p:nvPr>
            <p:ph sz="quarter" idx="4"/>
          </p:nvPr>
        </p:nvSpPr>
        <p:spPr>
          <a:xfrm>
            <a:off x="5786438" y="2071688"/>
            <a:ext cx="3000375" cy="42894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r>
              <a:rPr lang="ru-RU" dirty="0" smtClean="0"/>
              <a:t> </a:t>
            </a:r>
            <a:r>
              <a:rPr lang="ru-RU" sz="1600" dirty="0" smtClean="0"/>
              <a:t>Общее количество педагогических работников -50 человек.</a:t>
            </a:r>
          </a:p>
          <a:p>
            <a:pPr marL="457200" indent="-457200" eaLnBrk="1" hangingPunct="1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Высшая категория- 12 чел.</a:t>
            </a:r>
          </a:p>
          <a:p>
            <a:pPr marL="457200" indent="-457200" eaLnBrk="1" hangingPunct="1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Первая категория- 21 чел.</a:t>
            </a:r>
          </a:p>
          <a:p>
            <a:pPr marL="457200" indent="-457200" eaLnBrk="1" hangingPunct="1">
              <a:buFont typeface="Wingdings 2" pitchFamily="18" charset="2"/>
              <a:buAutoNum type="arabicPeriod"/>
              <a:defRPr/>
            </a:pPr>
            <a:r>
              <a:rPr lang="ru-RU" sz="1600" dirty="0" smtClean="0"/>
              <a:t>Молодые педагоги- 14 чел.</a:t>
            </a:r>
          </a:p>
          <a:p>
            <a:pPr marL="457200" indent="-457200" eaLnBrk="1" hangingPunct="1">
              <a:buFont typeface="Wingdings 2" pitchFamily="18" charset="2"/>
              <a:buAutoNum type="arabicPeriod"/>
              <a:defRPr/>
            </a:pPr>
            <a:endParaRPr lang="ru-RU" dirty="0" smtClean="0"/>
          </a:p>
        </p:txBody>
      </p:sp>
      <p:graphicFrame>
        <p:nvGraphicFramePr>
          <p:cNvPr id="2051" name="Диаграмма 5"/>
          <p:cNvGraphicFramePr>
            <a:graphicFrameLocks/>
          </p:cNvGraphicFramePr>
          <p:nvPr/>
        </p:nvGraphicFramePr>
        <p:xfrm>
          <a:off x="1071563" y="4071938"/>
          <a:ext cx="3678237" cy="2438400"/>
        </p:xfrm>
        <a:graphic>
          <a:graphicData uri="http://schemas.openxmlformats.org/presentationml/2006/ole">
            <p:oleObj spid="_x0000_s2051" r:id="rId4" imgW="3676207" imgH="2438611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Возрастной ценз педагогического коллектива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142875" y="1571625"/>
          <a:ext cx="8501063" cy="4000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698"/>
                <a:gridCol w="1742747"/>
                <a:gridCol w="1700223"/>
                <a:gridCol w="1700223"/>
                <a:gridCol w="1700223"/>
              </a:tblGrid>
              <a:tr h="9241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Моложе   35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35-49</a:t>
                      </a:r>
                      <a:r>
                        <a:rPr lang="ru-RU" baseline="0" dirty="0" smtClean="0"/>
                        <a:t>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50-59</a:t>
                      </a:r>
                      <a:r>
                        <a:rPr lang="ru-RU" baseline="0" dirty="0" smtClean="0"/>
                        <a:t>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 и более</a:t>
                      </a:r>
                      <a:r>
                        <a:rPr lang="ru-RU" baseline="0" dirty="0" smtClean="0"/>
                        <a:t> лет</a:t>
                      </a:r>
                      <a:endParaRPr lang="ru-RU" dirty="0"/>
                    </a:p>
                  </a:txBody>
                  <a:tcPr/>
                </a:tc>
              </a:tr>
              <a:tr h="268716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Педагогические работники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38921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Педагогическая аттестация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z="1800" smtClean="0"/>
              <a:t>В целях повышения уровня квалификации педагогов в 2017/18 уч. году аттестацию прошло 7 педагогических работников (14%):</a:t>
            </a:r>
          </a:p>
          <a:p>
            <a:pPr eaLnBrk="1" hangingPunct="1"/>
            <a:r>
              <a:rPr lang="ru-RU" sz="1800" smtClean="0"/>
              <a:t> 3 педагога на высшую категорию.</a:t>
            </a:r>
          </a:p>
          <a:p>
            <a:pPr eaLnBrk="1" hangingPunct="1"/>
            <a:r>
              <a:rPr lang="ru-RU" sz="1800" smtClean="0"/>
              <a:t>4 педагога на первую категорию.</a:t>
            </a:r>
          </a:p>
          <a:p>
            <a:pPr eaLnBrk="1" hangingPunct="1"/>
            <a:endParaRPr lang="ru-RU" sz="1800" smtClean="0"/>
          </a:p>
        </p:txBody>
      </p:sp>
      <p:pic>
        <p:nvPicPr>
          <p:cNvPr id="35844" name="Рисунок 3" descr="1347833667_atestaciy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3429000"/>
            <a:ext cx="31432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Фаса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620713"/>
            <a:ext cx="4090988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4"/>
          <p:cNvSpPr>
            <a:spLocks noChangeArrowheads="1"/>
          </p:cNvSpPr>
          <p:nvPr/>
        </p:nvSpPr>
        <p:spPr bwMode="auto">
          <a:xfrm>
            <a:off x="4572000" y="620713"/>
            <a:ext cx="43926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Лицей № 5  - одно из старейших учебных заведений Республики Татарстан. Основано в 1872 году. Здание лицея №5 – объект культурного наследия республиканского значения.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Сегодня в лицее  учится  734 чел.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Лицей №5- экспериментальная площадка КНИТУ (КХТИ) по формированию инженерных компетенций, муниципальная площадка по гражданскому образованию.</a:t>
            </a:r>
            <a:endParaRPr lang="ru-RU"/>
          </a:p>
        </p:txBody>
      </p:sp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250825" y="188913"/>
            <a:ext cx="83327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3300"/>
                </a:solidFill>
              </a:rPr>
              <a:t>Муниципальное бюджетное общеобразовательное учреждение</a:t>
            </a:r>
          </a:p>
          <a:p>
            <a:r>
              <a:rPr lang="ru-RU" sz="2000" b="1">
                <a:solidFill>
                  <a:srgbClr val="FF3300"/>
                </a:solidFill>
              </a:rPr>
              <a:t>                                 « Лицей №5»</a:t>
            </a:r>
          </a:p>
        </p:txBody>
      </p:sp>
      <p:sp>
        <p:nvSpPr>
          <p:cNvPr id="20485" name="Прямоугольник 5"/>
          <p:cNvSpPr>
            <a:spLocks noChangeArrowheads="1"/>
          </p:cNvSpPr>
          <p:nvPr/>
        </p:nvSpPr>
        <p:spPr bwMode="auto">
          <a:xfrm>
            <a:off x="1979613" y="4005263"/>
            <a:ext cx="6840537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Команда, подготовившая публичный доклад :</a:t>
            </a:r>
          </a:p>
          <a:p>
            <a:pPr algn="just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Директор -  Рахматуллина Гузель Гаязовна</a:t>
            </a:r>
          </a:p>
          <a:p>
            <a:pPr algn="just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Рисположенская О.В. –зам.директора по УВР</a:t>
            </a:r>
          </a:p>
          <a:p>
            <a:pPr algn="just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Переломова С.А.-зам.директора по ВР</a:t>
            </a:r>
          </a:p>
          <a:p>
            <a:pPr algn="just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Шафеева Д.А.-зам.директора по нац.образованию</a:t>
            </a:r>
          </a:p>
          <a:p>
            <a:pPr algn="just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Ахметзянов И.З. –зам.директора по УВР</a:t>
            </a:r>
          </a:p>
          <a:p>
            <a:r>
              <a:rPr lang="ru-RU" sz="1600" b="1">
                <a:solidFill>
                  <a:srgbClr val="000000"/>
                </a:solidFill>
              </a:rPr>
              <a:t>                                             </a:t>
            </a:r>
          </a:p>
        </p:txBody>
      </p:sp>
    </p:spTree>
  </p:cSld>
  <p:clrMapOvr>
    <a:masterClrMapping/>
  </p:clrMapOvr>
  <p:transition advTm="4589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b="1" dirty="0" smtClean="0"/>
              <a:t>Курсовая подготовка педагогов МБОУ «Лицей №5».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686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825"/>
          </a:xfrm>
        </p:spPr>
        <p:txBody>
          <a:bodyPr/>
          <a:lstStyle/>
          <a:p>
            <a:r>
              <a:rPr lang="ru-RU" sz="1800" smtClean="0"/>
              <a:t> Целью повышения квалификации является развитие профессионального мастерства, профессиональной культуры, освоение новых профессиональных компетентностей, обновление теоретических и практических знаний специалистов системы образования в связи с возросшими требованиями к уровню квалификации и необходимостью освоения современных методов решения профессиональных задач.</a:t>
            </a:r>
          </a:p>
          <a:p>
            <a:r>
              <a:rPr lang="ru-RU" sz="1800" smtClean="0"/>
              <a:t>В 2017-2018 учебном году проведена целенаправленная работа по проведению аттестации педагогических кадров МБОУ «Лицей №5» Вахитовского района г. Казани. Основными образовательными площадками для повышения квалификации стали Институт развития образовании  Республики Татарстан (ИРО РТ) и Казанский (Приволжский) Федеральный Университет (КФУ)</a:t>
            </a:r>
          </a:p>
          <a:p>
            <a:r>
              <a:rPr lang="ru-RU" sz="1800" smtClean="0"/>
              <a:t>Всего в учебном году на курсовую подготовку записались 18 педагогов, а так же 4 педагога проходят профессиональную переподготовку по другим предметам.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общая картин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3429000"/>
            <a:ext cx="2095500" cy="1381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диля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1785926"/>
            <a:ext cx="2035279" cy="1341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Конкурсы педагогического мастерства </a:t>
            </a:r>
            <a:endParaRPr lang="ru-RU" dirty="0"/>
          </a:p>
        </p:txBody>
      </p:sp>
      <p:sp>
        <p:nvSpPr>
          <p:cNvPr id="3789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114925" cy="4873625"/>
          </a:xfrm>
        </p:spPr>
        <p:txBody>
          <a:bodyPr/>
          <a:lstStyle/>
          <a:p>
            <a:r>
              <a:rPr lang="ru-RU" sz="1800" smtClean="0"/>
              <a:t>Учитель истории Ахметзянов И.З. участвовал в городской педагогической игре «Брейн ринг»  с командой занял 2 место.</a:t>
            </a:r>
          </a:p>
          <a:p>
            <a:r>
              <a:rPr lang="ru-RU" sz="1800" smtClean="0"/>
              <a:t>Городская игра  «Дружина»преподавателей ОБЖ Ингачева Е.Б.- 1место</a:t>
            </a:r>
          </a:p>
          <a:p>
            <a:r>
              <a:rPr lang="ru-RU" sz="1800" smtClean="0"/>
              <a:t>Учитель английского языка Хайрутдинова Д.Н. 2 место  районный этап конкурса «Учитель года-2018» в номинации «учитель-предметник»</a:t>
            </a:r>
          </a:p>
          <a:p>
            <a:r>
              <a:rPr lang="ru-RU" sz="1800" smtClean="0"/>
              <a:t>Учитель родного языка Хасаншина Г.Р. 2 место - «Учитель года-2018» в номинации «учитель тат. языка и литературы».</a:t>
            </a:r>
          </a:p>
          <a:p>
            <a:r>
              <a:rPr lang="ru-RU" sz="1800" smtClean="0"/>
              <a:t>Учитель биологии Вакилова Д.Г.  Участвовала в городской педагогической игре «Вектор успеха», где заняла 1 место.</a:t>
            </a:r>
          </a:p>
          <a:p>
            <a:endParaRPr lang="ru-RU" sz="1800" smtClean="0"/>
          </a:p>
        </p:txBody>
      </p:sp>
      <p:pic>
        <p:nvPicPr>
          <p:cNvPr id="4" name="Рисунок 3" descr="IMG-20180320-WA0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40" y="285728"/>
            <a:ext cx="1904981" cy="14287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IMG-20180402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1428736"/>
            <a:ext cx="1571618" cy="2095491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26" name="Picture 2" descr="C:\Users\Licey5\Downloads\IMG-20180402-WA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5000636"/>
            <a:ext cx="1285866" cy="1714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8888" y="357188"/>
            <a:ext cx="7561262" cy="220821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rgbClr val="002060"/>
                </a:solidFill>
              </a:rPr>
              <a:t>Корпоративная культура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/>
              <a:t>1. Создание коммуникативной среды, направленной на корректную адаптацию новых сотрудников, передачу основополагающей системы ценностей корпоративной культуры.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/>
              <a:t>2. Совершенствование системы подготовки персонала с учетом специфических профессиональных маршрутов и общих корпоративных задач.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25" y="3284538"/>
            <a:ext cx="3008313" cy="29527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sz="2000" dirty="0" smtClean="0"/>
              <a:t>3. Улучшение взаимодействия в системе организации.</a:t>
            </a:r>
          </a:p>
          <a:p>
            <a:pPr>
              <a:defRPr/>
            </a:pPr>
            <a:r>
              <a:rPr lang="ru-RU" sz="2000" dirty="0" smtClean="0">
                <a:solidFill>
                  <a:srgbClr val="FF0000"/>
                </a:solidFill>
              </a:rPr>
              <a:t>Взаимосвязь: </a:t>
            </a:r>
          </a:p>
          <a:p>
            <a:pPr>
              <a:defRPr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Учитель-учитель</a:t>
            </a:r>
          </a:p>
          <a:p>
            <a:pPr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Руководитель-учитель</a:t>
            </a:r>
          </a:p>
          <a:p>
            <a:pPr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Учитель-ученик</a:t>
            </a:r>
          </a:p>
          <a:p>
            <a:pPr>
              <a:defRPr/>
            </a:pPr>
            <a:r>
              <a:rPr lang="ru-RU" sz="2000" dirty="0" smtClean="0">
                <a:solidFill>
                  <a:srgbClr val="92D050"/>
                </a:solidFill>
              </a:rPr>
              <a:t>Руководитель-родитель</a:t>
            </a:r>
          </a:p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</a:rPr>
              <a:t>Учитель-родитель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38916" name="Рисунок 4" descr="shema_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568575"/>
            <a:ext cx="5676900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993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В лицее  имеются оптимальные кадровые условия для реализации Государственных образовательных стандартов и выполнения инновационных образовательных программ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z="1800" smtClean="0">
                <a:cs typeface="Aharoni" pitchFamily="2" charset="-79"/>
              </a:rPr>
              <a:t>Управление концентрацией и вниманием</a:t>
            </a:r>
          </a:p>
          <a:p>
            <a:r>
              <a:rPr lang="ru-RU" sz="1800" smtClean="0">
                <a:cs typeface="Aharoni" pitchFamily="2" charset="-79"/>
              </a:rPr>
              <a:t>Эмоциональный интеллект</a:t>
            </a:r>
          </a:p>
          <a:p>
            <a:r>
              <a:rPr lang="ru-RU" sz="1800" smtClean="0">
                <a:cs typeface="Aharoni" pitchFamily="2" charset="-79"/>
              </a:rPr>
              <a:t>Сотрудничество</a:t>
            </a:r>
          </a:p>
          <a:p>
            <a:r>
              <a:rPr lang="ru-RU" sz="1800" smtClean="0">
                <a:cs typeface="Aharoni" pitchFamily="2" charset="-79"/>
              </a:rPr>
              <a:t>Творческие способности</a:t>
            </a:r>
          </a:p>
          <a:p>
            <a:r>
              <a:rPr lang="ru-RU" sz="1800" smtClean="0">
                <a:cs typeface="Aharoni" pitchFamily="2" charset="-79"/>
              </a:rPr>
              <a:t>Работа в междисциплинарных средах ( в т.ч.системной инженерии и экономики)</a:t>
            </a:r>
          </a:p>
          <a:p>
            <a:r>
              <a:rPr lang="ru-RU" sz="1800" smtClean="0">
                <a:cs typeface="Aharoni" pitchFamily="2" charset="-79"/>
              </a:rPr>
              <a:t>Навыки в сфере ИКТ и медиа, включая программирование и информационную  гигиену</a:t>
            </a:r>
          </a:p>
          <a:p>
            <a:r>
              <a:rPr lang="ru-RU" sz="1800" smtClean="0">
                <a:cs typeface="Aharoni" pitchFamily="2" charset="-79"/>
              </a:rPr>
              <a:t>Гибкость и адаптивность</a:t>
            </a:r>
          </a:p>
          <a:p>
            <a:r>
              <a:rPr lang="ru-RU" sz="1800" smtClean="0">
                <a:cs typeface="Aharoni" pitchFamily="2" charset="-79"/>
              </a:rPr>
              <a:t>Способность учиться, разучиваться и переучиваться в течении жизни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smtClean="0"/>
              <a:t>Ключевые типы грамотности и базовые навыки 21 века</a:t>
            </a:r>
            <a:endParaRPr lang="ru-RU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Результативность работы</a:t>
            </a:r>
            <a:br>
              <a:rPr 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начальной школы</a:t>
            </a:r>
            <a:br>
              <a:rPr 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 за 2016-2017 учебный год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Всего – 237 учеников (2-4 классы)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Отличников – 28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Ударников – 141</a:t>
            </a:r>
          </a:p>
          <a:p>
            <a:pPr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Троечников – 68</a:t>
            </a:r>
          </a:p>
          <a:p>
            <a:pPr eaLnBrk="1" hangingPunct="1"/>
            <a:r>
              <a:rPr lang="ru-RU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Успеваемость – 100%</a:t>
            </a:r>
          </a:p>
          <a:p>
            <a:pPr eaLnBrk="1" hangingPunct="1"/>
            <a:r>
              <a:rPr lang="ru-RU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Качество – 71,31%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Качество успеваемости </a:t>
            </a:r>
            <a:br>
              <a:rPr 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по начальной школе</a:t>
            </a:r>
          </a:p>
        </p:txBody>
      </p:sp>
      <p:graphicFrame>
        <p:nvGraphicFramePr>
          <p:cNvPr id="307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8788" y="2046288"/>
          <a:ext cx="7464425" cy="3981450"/>
        </p:xfrm>
        <a:graphic>
          <a:graphicData uri="http://schemas.openxmlformats.org/presentationml/2006/ole">
            <p:oleObj spid="_x0000_s3074" r:id="rId3" imgW="8230313" imgH="438950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5621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Результаты ВПР 4 класс (2016-17)</a:t>
            </a:r>
            <a:br>
              <a:rPr lang="ru-RU" sz="2800" dirty="0" smtClean="0"/>
            </a:br>
            <a:r>
              <a:rPr lang="ru-RU" sz="2800" dirty="0" smtClean="0"/>
              <a:t>Средний балл ( один из лучших результатов в городе) русский язык в пятерке сильнейших в городе</a:t>
            </a:r>
          </a:p>
        </p:txBody>
      </p:sp>
      <p:graphicFrame>
        <p:nvGraphicFramePr>
          <p:cNvPr id="4098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2043113"/>
          <a:ext cx="7466013" cy="3987800"/>
        </p:xfrm>
        <a:graphic>
          <a:graphicData uri="http://schemas.openxmlformats.org/presentationml/2006/ole">
            <p:oleObj spid="_x0000_s4098" r:id="rId3" imgW="7468247" imgH="398713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Результаты ВПР 4 класс</a:t>
            </a:r>
            <a:br>
              <a:rPr lang="ru-RU" dirty="0" smtClean="0"/>
            </a:br>
            <a:r>
              <a:rPr lang="ru-RU" dirty="0" smtClean="0"/>
              <a:t>Средняя оценка 2017 год</a:t>
            </a:r>
          </a:p>
        </p:txBody>
      </p:sp>
      <p:graphicFrame>
        <p:nvGraphicFramePr>
          <p:cNvPr id="5122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2043113"/>
          <a:ext cx="7466013" cy="3987800"/>
        </p:xfrm>
        <a:graphic>
          <a:graphicData uri="http://schemas.openxmlformats.org/presentationml/2006/ole">
            <p:oleObj spid="_x0000_s5122" r:id="rId3" imgW="8230313" imgH="4395597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C:\Users\Mom\Desktop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8461375" cy="636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1285875" y="428625"/>
            <a:ext cx="6689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Результаты пробных ВПР в сравнении с результатами 3 четверти </a:t>
            </a:r>
          </a:p>
          <a:p>
            <a:pPr algn="ctr"/>
            <a:r>
              <a:rPr lang="ru-RU" sz="2400">
                <a:latin typeface="Times New Roman" pitchFamily="18" charset="0"/>
                <a:cs typeface="Times New Roman" pitchFamily="18" charset="0"/>
              </a:rPr>
              <a:t> 2017-2018 учебного года</a:t>
            </a:r>
          </a:p>
        </p:txBody>
      </p:sp>
      <p:graphicFrame>
        <p:nvGraphicFramePr>
          <p:cNvPr id="6146" name="Диаграмма 3"/>
          <p:cNvGraphicFramePr>
            <a:graphicFrameLocks/>
          </p:cNvGraphicFramePr>
          <p:nvPr/>
        </p:nvGraphicFramePr>
        <p:xfrm>
          <a:off x="735013" y="1806575"/>
          <a:ext cx="6197600" cy="4165600"/>
        </p:xfrm>
        <a:graphic>
          <a:graphicData uri="http://schemas.openxmlformats.org/presentationml/2006/ole">
            <p:oleObj spid="_x0000_s6146" r:id="rId4" imgW="6194073" imgH="4170025" progId="Excel.Chart.8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Характеристика контингента: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z="2000" smtClean="0"/>
              <a:t>Количество учащихся : 734 чел.</a:t>
            </a:r>
          </a:p>
          <a:p>
            <a:pPr eaLnBrk="1" hangingPunct="1"/>
            <a:r>
              <a:rPr lang="ru-RU" sz="2000" smtClean="0"/>
              <a:t>Начальное общее образование (1-4 классы):324 чел.</a:t>
            </a:r>
          </a:p>
          <a:p>
            <a:pPr eaLnBrk="1" hangingPunct="1"/>
            <a:r>
              <a:rPr lang="ru-RU" sz="2000" smtClean="0"/>
              <a:t>Основное общее образование (5-9 классы):321 чел.</a:t>
            </a:r>
          </a:p>
          <a:p>
            <a:pPr eaLnBrk="1" hangingPunct="1"/>
            <a:r>
              <a:rPr lang="ru-RU" sz="2000" smtClean="0"/>
              <a:t>Среднее общее образование (10-11 классы):89 чел.</a:t>
            </a:r>
          </a:p>
          <a:p>
            <a:pPr eaLnBrk="1" hangingPunct="1"/>
            <a:r>
              <a:rPr lang="ru-RU" sz="2000" smtClean="0"/>
              <a:t>Класс-комплектов: 27</a:t>
            </a:r>
          </a:p>
          <a:p>
            <a:pPr eaLnBrk="1" hangingPunct="1"/>
            <a:r>
              <a:rPr lang="ru-RU" sz="2000" smtClean="0"/>
              <a:t>Обучение в две смены: </a:t>
            </a:r>
          </a:p>
          <a:p>
            <a:pPr eaLnBrk="1" hangingPunct="1"/>
            <a:r>
              <a:rPr lang="ru-RU" sz="2000" smtClean="0"/>
              <a:t>Первая смена:332 чел.</a:t>
            </a:r>
          </a:p>
          <a:p>
            <a:pPr eaLnBrk="1" hangingPunct="1"/>
            <a:r>
              <a:rPr lang="ru-RU" sz="2000" smtClean="0"/>
              <a:t>Вторая смена:402 чел.</a:t>
            </a:r>
          </a:p>
          <a:p>
            <a:pPr eaLnBrk="1" hangingPunct="1"/>
            <a:r>
              <a:rPr lang="ru-RU" sz="2000" smtClean="0"/>
              <a:t>Режим работы: с 7-30 до 19-00</a:t>
            </a:r>
          </a:p>
          <a:p>
            <a:pPr eaLnBrk="1" hangingPunct="1"/>
            <a:r>
              <a:rPr lang="ru-RU" sz="2000" smtClean="0"/>
              <a:t>Информационная поддержка: </a:t>
            </a:r>
            <a:r>
              <a:rPr lang="en-US" sz="2000" smtClean="0"/>
              <a:t>https://edu.tatar.ru/vahit/page2215.htm</a:t>
            </a:r>
            <a:endParaRPr lang="ru-RU" sz="2000" smtClean="0"/>
          </a:p>
          <a:p>
            <a:pPr eaLnBrk="1" hangingPunct="1">
              <a:buFont typeface="Wingdings" pitchFamily="2" charset="2"/>
              <a:buNone/>
            </a:pPr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  <a:p>
            <a:pPr eaLnBrk="1" hangingPunct="1"/>
            <a:endParaRPr lang="ru-RU" sz="200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C:\Users\Mom\Desktop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8461375" cy="636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684213" y="692150"/>
            <a:ext cx="78311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sz="2400">
                <a:latin typeface="Times New Roman" pitchFamily="18" charset="0"/>
                <a:cs typeface="Times New Roman" pitchFamily="18" charset="0"/>
              </a:rPr>
              <a:t>Результаты среза знаний по математике </a:t>
            </a:r>
          </a:p>
          <a:p>
            <a:pPr algn="ctr"/>
            <a:r>
              <a:rPr lang="tt-RU" sz="2400">
                <a:latin typeface="Times New Roman" pitchFamily="18" charset="0"/>
                <a:cs typeface="Times New Roman" pitchFamily="18" charset="0"/>
              </a:rPr>
              <a:t>и по русскому языку в 4 классах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70" name="Диаграмма 3"/>
          <p:cNvGraphicFramePr>
            <a:graphicFrameLocks/>
          </p:cNvGraphicFramePr>
          <p:nvPr/>
        </p:nvGraphicFramePr>
        <p:xfrm>
          <a:off x="344488" y="1649413"/>
          <a:ext cx="6197600" cy="4165600"/>
        </p:xfrm>
        <a:graphic>
          <a:graphicData uri="http://schemas.openxmlformats.org/presentationml/2006/ole">
            <p:oleObj spid="_x0000_s7170" r:id="rId4" imgW="6194073" imgH="4163929" progId="Excel.Chart.8">
              <p:embed/>
            </p:oleObj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Реализация прав детей на обучение на родном языке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Выбор родного языка ( Татарский) 60%</a:t>
            </a:r>
          </a:p>
          <a:p>
            <a:r>
              <a:rPr lang="ru-RU" smtClean="0"/>
              <a:t>Родной язык (Русский) 40 %.</a:t>
            </a:r>
          </a:p>
          <a:p>
            <a:r>
              <a:rPr lang="ru-RU" smtClean="0"/>
              <a:t>Разработан курс « Уроки словесности» 10-11 класс. В рамках ФК ГОС курс «Краеведение: исторический аспект» и «Краеведение: культурологический аспект».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pisa</a:t>
            </a:r>
            <a:endParaRPr lang="ru-RU" dirty="0"/>
          </a:p>
        </p:txBody>
      </p:sp>
      <p:pic>
        <p:nvPicPr>
          <p:cNvPr id="44035" name="Содержимое 3" descr="hello_html_3b5bde22.gif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549275"/>
            <a:ext cx="1728788" cy="1655763"/>
          </a:xfrm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323850" y="2282825"/>
            <a:ext cx="7920038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ru-RU" sz="1000">
                <a:solidFill>
                  <a:srgbClr val="000000"/>
                </a:solidFill>
                <a:cs typeface="Times New Roman" pitchFamily="18" charset="0"/>
              </a:rPr>
              <a:t>1. </a:t>
            </a: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Исследование PISA (</a:t>
            </a:r>
            <a:r>
              <a:rPr lang="ru-RU" sz="1200" b="1">
                <a:solidFill>
                  <a:srgbClr val="000000"/>
                </a:solidFill>
                <a:cs typeface="Times New Roman" pitchFamily="18" charset="0"/>
              </a:rPr>
              <a:t>Programme for International Student Assessment</a:t>
            </a: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) «</a:t>
            </a:r>
            <a:r>
              <a:rPr lang="ru-RU" sz="1200" i="1">
                <a:solidFill>
                  <a:srgbClr val="000000"/>
                </a:solidFill>
                <a:cs typeface="Times New Roman" pitchFamily="18" charset="0"/>
              </a:rPr>
              <a:t>Международная оценка образовательных достижений учащихся»,</a:t>
            </a: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 – программа, которая осуществляется Международной организацией экономического сотрудничества и развития ОЭСР (OECD – Organisation for Economic Co-operation and Development). В 2012 году будет проводиться пятый цикл исследования PISA. В нем примут участие более 60 стран мира. Первый цикл исследования проводился в 2000 году.</a:t>
            </a:r>
            <a:endParaRPr lang="ru-RU" sz="1200"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2. Исследование PISA имеет следующие особенности:</a:t>
            </a:r>
            <a:endParaRPr lang="ru-RU" sz="1200"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Оно является одним из крупнейших международных широкомасштабных мониторинговых исследований в области образования;</a:t>
            </a:r>
            <a:endParaRPr lang="ru-RU" sz="1200"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В исследовании принимают участие учащиеся 15-летнего возраста, обучающиеся в образовательных учреждениях общего и профессионального образования;</a:t>
            </a:r>
            <a:endParaRPr lang="ru-RU" sz="1200"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В исследовании оценивается, насколько учащиеся «готовы к жизни», т.е. насколько они способны использовать полученные в школе знания и умения для решения проблем, с которыми могут встретиться во взрослой жизни;</a:t>
            </a:r>
            <a:endParaRPr lang="ru-RU" sz="1200">
              <a:cs typeface="Times New Roman" pitchFamily="18" charset="0"/>
            </a:endParaRP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В исследовании оцениваются образовательные достижения учащихся в области </a:t>
            </a:r>
            <a:r>
              <a:rPr lang="ru-RU" sz="1200" b="1">
                <a:solidFill>
                  <a:srgbClr val="000000"/>
                </a:solidFill>
                <a:cs typeface="Times New Roman" pitchFamily="18" charset="0"/>
              </a:rPr>
              <a:t>математики, естествознания, решения проблем, финансовой грамотности </a:t>
            </a: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и </a:t>
            </a:r>
            <a:r>
              <a:rPr lang="ru-RU" sz="1200" b="1">
                <a:solidFill>
                  <a:srgbClr val="000000"/>
                </a:solidFill>
                <a:cs typeface="Times New Roman" pitchFamily="18" charset="0"/>
              </a:rPr>
              <a:t>чтения</a:t>
            </a: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ru-RU" sz="1200">
              <a:cs typeface="Times New Roman" pitchFamily="18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3. В каждой стране в тестировании участвует от 4500 до 10 000 учащихся.</a:t>
            </a:r>
          </a:p>
          <a:p>
            <a:pPr eaLnBrk="0" hangingPunct="0">
              <a:tabLst>
                <a:tab pos="457200" algn="l"/>
              </a:tabLst>
            </a:pPr>
            <a:r>
              <a:rPr lang="ru-RU" sz="1200">
                <a:solidFill>
                  <a:srgbClr val="000000"/>
                </a:solidFill>
                <a:cs typeface="Times New Roman" pitchFamily="18" charset="0"/>
              </a:rPr>
              <a:t>4. </a:t>
            </a:r>
            <a:r>
              <a:rPr lang="ru-RU" sz="2000">
                <a:solidFill>
                  <a:srgbClr val="000000"/>
                </a:solidFill>
                <a:cs typeface="Times New Roman" pitchFamily="18" charset="0"/>
              </a:rPr>
              <a:t>20 апреля 9 классы примут участие в исследовании.</a:t>
            </a:r>
            <a:endParaRPr lang="ru-RU" sz="2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График Всероссийских проверочных работ</a:t>
            </a:r>
            <a:endParaRPr lang="ru-RU" dirty="0"/>
          </a:p>
        </p:txBody>
      </p:sp>
      <p:sp>
        <p:nvSpPr>
          <p:cNvPr id="4505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4 классы:</a:t>
            </a:r>
          </a:p>
          <a:p>
            <a:r>
              <a:rPr lang="ru-RU" sz="2000" smtClean="0"/>
              <a:t>17 апреля- «Русский язык» часть 1-диктант</a:t>
            </a:r>
          </a:p>
          <a:p>
            <a:r>
              <a:rPr lang="ru-RU" sz="2000" smtClean="0"/>
              <a:t>19 апреля – « Русский язык» часть 2</a:t>
            </a:r>
          </a:p>
          <a:p>
            <a:r>
              <a:rPr lang="ru-RU" sz="2000" smtClean="0"/>
              <a:t>24 апреля – «Математика»</a:t>
            </a:r>
          </a:p>
          <a:p>
            <a:r>
              <a:rPr lang="ru-RU" sz="2000" smtClean="0"/>
              <a:t>26 апреля – «Окружающий мир»</a:t>
            </a:r>
          </a:p>
          <a:p>
            <a:r>
              <a:rPr lang="ru-RU" smtClean="0"/>
              <a:t>5 классы:</a:t>
            </a:r>
          </a:p>
          <a:p>
            <a:r>
              <a:rPr lang="ru-RU" sz="2000" smtClean="0"/>
              <a:t>17 апреля – «Русский язык»</a:t>
            </a:r>
          </a:p>
          <a:p>
            <a:r>
              <a:rPr lang="ru-RU" sz="2000" smtClean="0"/>
              <a:t>19 апреля- «Математика»</a:t>
            </a:r>
          </a:p>
          <a:p>
            <a:r>
              <a:rPr lang="ru-RU" sz="2000" smtClean="0"/>
              <a:t>24 апреля – «История»</a:t>
            </a:r>
          </a:p>
          <a:p>
            <a:r>
              <a:rPr lang="ru-RU" sz="2000" smtClean="0"/>
              <a:t>26 апреля – « Биология»</a:t>
            </a:r>
          </a:p>
          <a:p>
            <a:r>
              <a:rPr lang="ru-RU" smtClean="0"/>
              <a:t>6 классы: </a:t>
            </a:r>
          </a:p>
          <a:p>
            <a:r>
              <a:rPr lang="ru-RU" smtClean="0"/>
              <a:t>20 апреля - биология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Выбор предметов на егэ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8229600" cy="4411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Количество участников ЕГЭ  по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2015г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2016г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2017г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двум предметам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45,6%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43,1%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53,6%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трем предметам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4,3%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7,8%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7,1%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четырем предметам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       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             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7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smtClean="0"/>
              <a:t>Динамика выбора предметов на ОГЭ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68313" y="2492375"/>
          <a:ext cx="8229600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Предмет  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2015г. –кол-во 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вып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 41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2016г. – кол-во 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вып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-47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2017г. – кол-во 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выпускн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 63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Физика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10 %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21,3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19%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информатика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2,4%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30%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53,2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47,6%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19,1%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17,5%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6,4%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3,2%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40%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63,8%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62%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27,6%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7,95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английский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2,4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20,6%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литература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 smtClean="0">
                          <a:latin typeface="Times New Roman"/>
                          <a:ea typeface="Calibri"/>
                          <a:cs typeface="Times New Roman"/>
                        </a:rPr>
                        <a:t>1,6%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smtClean="0"/>
              <a:t>Анализ государственной итоговой аттестации в 9х классах МБОУ     «Лицей №5» в 2016 – 2017г. – средняя оценка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68313" y="1989138"/>
          <a:ext cx="8229600" cy="40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Рус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Матем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Общес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Истор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Анг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 smtClean="0">
                          <a:latin typeface="Calibri"/>
                          <a:ea typeface="Calibri"/>
                          <a:cs typeface="Times New Roman"/>
                        </a:rPr>
                        <a:t>инф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хим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биол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      3,75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       -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3.8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4,12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3,75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00" dirty="0" err="1" smtClean="0"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        3,9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 smtClean="0">
                          <a:latin typeface="Calibri"/>
                          <a:ea typeface="Calibri"/>
                          <a:cs typeface="Times New Roman"/>
                        </a:rPr>
                        <a:t>казань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       3,7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3,9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09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95,2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93,5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61,5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80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84,6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77,8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86,7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63,6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66,7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113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/>
              <a:t>Динамика среднего балла по предметам за 3 года и в сравнении с показателями по РТ: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484313"/>
          <a:ext cx="82296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  <a:gridCol w="685800"/>
              </a:tblGrid>
              <a:tr h="72007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Мат.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Рус.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Хим.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биол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Ист.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Общ.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геог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Лит.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Инф.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англ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54,4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52,9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74,6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51,1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Не сдавали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78,5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4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44,8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72,7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57,2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64,5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57,8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54,6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68,3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88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47,7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73,7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59,6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72,6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69,6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Не сдавали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Не сдавали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Не сдавали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83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err="1" smtClean="0">
                          <a:latin typeface="Calibri"/>
                          <a:ea typeface="Calibri"/>
                          <a:cs typeface="Times New Roman"/>
                        </a:rPr>
                        <a:t>Рт</a:t>
                      </a: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2017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55.68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72,57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56,7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63,19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59,18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59,36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60,73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65,28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64,35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67,73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75,43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Казань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55,78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72,03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56,96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63,32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58,40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57,97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60,16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66,34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64,16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70,23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100" smtClean="0">
                          <a:latin typeface="Calibri"/>
                          <a:ea typeface="Calibri"/>
                          <a:cs typeface="Times New Roman"/>
                        </a:rPr>
                        <a:t>77,02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Профильное образование:</a:t>
            </a:r>
            <a:endParaRPr lang="ru-RU" dirty="0"/>
          </a:p>
        </p:txBody>
      </p:sp>
      <p:sp>
        <p:nvSpPr>
          <p:cNvPr id="5017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r>
              <a:rPr lang="ru-RU" smtClean="0"/>
              <a:t>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4213" y="1412875"/>
          <a:ext cx="7632700" cy="463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83"/>
                <a:gridCol w="2544283"/>
                <a:gridCol w="2544283"/>
              </a:tblGrid>
              <a:tr h="12589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2015: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2016: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 </a:t>
                      </a:r>
                      <a:endParaRPr lang="ru-RU" dirty="0"/>
                    </a:p>
                  </a:txBody>
                  <a:tcPr/>
                </a:tc>
              </a:tr>
              <a:tr h="973215">
                <a:tc>
                  <a:txBody>
                    <a:bodyPr/>
                    <a:lstStyle/>
                    <a:p>
                      <a:r>
                        <a:rPr lang="ru-RU" dirty="0" smtClean="0"/>
                        <a:t>9 кл.-29</a:t>
                      </a:r>
                    </a:p>
                    <a:p>
                      <a:r>
                        <a:rPr lang="ru-RU" dirty="0" smtClean="0"/>
                        <a:t>Сформирован 1 десятый класс-28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</a:t>
                      </a:r>
                      <a:r>
                        <a:rPr lang="ru-RU" dirty="0" err="1" smtClean="0"/>
                        <a:t>кл</a:t>
                      </a:r>
                      <a:r>
                        <a:rPr lang="ru-RU" dirty="0" smtClean="0"/>
                        <a:t>- 47</a:t>
                      </a:r>
                      <a:r>
                        <a:rPr lang="ru-RU" baseline="0" dirty="0" smtClean="0"/>
                        <a:t> чел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Сформирован 1 десятый класс- 32 чел..-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кл.-64 чел</a:t>
                      </a:r>
                    </a:p>
                    <a:p>
                      <a:r>
                        <a:rPr lang="ru-RU" dirty="0" smtClean="0"/>
                        <a:t>Сформировано-2</a:t>
                      </a:r>
                      <a:r>
                        <a:rPr lang="ru-RU" baseline="0" dirty="0" smtClean="0"/>
                        <a:t> десятых класса-56 чел</a:t>
                      </a:r>
                      <a:endParaRPr lang="ru-RU" dirty="0"/>
                    </a:p>
                  </a:txBody>
                  <a:tcPr/>
                </a:tc>
              </a:tr>
              <a:tr h="729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9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293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Выпуск 2015 </a:t>
            </a:r>
            <a:r>
              <a:rPr lang="ru-RU" sz="2000" dirty="0" smtClean="0"/>
              <a:t>( мониторинг трудоустройства в соответствии с выбором профиля на уровне СОО)</a:t>
            </a:r>
            <a:endParaRPr lang="ru-RU" sz="2000" dirty="0"/>
          </a:p>
        </p:txBody>
      </p:sp>
      <p:sp>
        <p:nvSpPr>
          <p:cNvPr id="5120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z="1600" smtClean="0"/>
              <a:t>11 кл-  46 человек  </a:t>
            </a:r>
            <a:r>
              <a:rPr lang="ru-RU" sz="1600" smtClean="0">
                <a:solidFill>
                  <a:srgbClr val="000000"/>
                </a:solidFill>
              </a:rPr>
              <a:t>Высшая школа экономики (г. Москва) –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Волго-Вятский  филиал Московского технического университета связи и информатики (г. Нижний Новгород) –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КФУ – 10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КНИТУ (КАИ) – 9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КНИТУ (КХТИ) – 7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КГАСУ – 3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КГЭУ - 1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КГМУ –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КГАУ ( Казанский государственный      аграрный университет) - 1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Академия спорта и туризма – 2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КГУКИ – 2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Казанская академия ветеринарной медицины –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РАП – 1</a:t>
            </a:r>
          </a:p>
          <a:p>
            <a:r>
              <a:rPr lang="ru-RU" sz="1600" smtClean="0">
                <a:solidFill>
                  <a:srgbClr val="000000"/>
                </a:solidFill>
              </a:rPr>
              <a:t>ТИСБИ – 1</a:t>
            </a:r>
          </a:p>
          <a:p>
            <a:endParaRPr lang="ru-RU" sz="16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Сохранность контингента </a:t>
            </a:r>
            <a:endParaRPr lang="ru-RU" dirty="0"/>
          </a:p>
        </p:txBody>
      </p:sp>
      <p:sp>
        <p:nvSpPr>
          <p:cNvPr id="1028" name="Содержимое 2"/>
          <p:cNvSpPr>
            <a:spLocks noGrp="1"/>
          </p:cNvSpPr>
          <p:nvPr>
            <p:ph idx="1"/>
          </p:nvPr>
        </p:nvSpPr>
        <p:spPr>
          <a:xfrm>
            <a:off x="0" y="1643063"/>
            <a:ext cx="4900613" cy="4873625"/>
          </a:xfrm>
        </p:spPr>
        <p:txBody>
          <a:bodyPr/>
          <a:lstStyle/>
          <a:p>
            <a:endParaRPr lang="ru-RU" smtClean="0"/>
          </a:p>
        </p:txBody>
      </p:sp>
      <p:graphicFrame>
        <p:nvGraphicFramePr>
          <p:cNvPr id="1026" name="Диаграмма 3"/>
          <p:cNvGraphicFramePr>
            <a:graphicFrameLocks/>
          </p:cNvGraphicFramePr>
          <p:nvPr/>
        </p:nvGraphicFramePr>
        <p:xfrm>
          <a:off x="992188" y="2786063"/>
          <a:ext cx="3937000" cy="3173412"/>
        </p:xfrm>
        <a:graphic>
          <a:graphicData uri="http://schemas.openxmlformats.org/presentationml/2006/ole">
            <p:oleObj spid="_x0000_s1026" r:id="rId3" imgW="3938357" imgH="3176291" progId="Excel.Chart.8">
              <p:embed/>
            </p:oleObj>
          </a:graphicData>
        </a:graphic>
      </p:graphicFrame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5286375" y="1643063"/>
            <a:ext cx="307181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/>
              <a:t>За последние годы</a:t>
            </a:r>
          </a:p>
          <a:p>
            <a:r>
              <a:rPr lang="ru-RU"/>
              <a:t>количество учащихся увеличивается, что говорит о стабильном спросе</a:t>
            </a:r>
          </a:p>
          <a:p>
            <a:r>
              <a:rPr lang="ru-RU"/>
              <a:t>на образовательные услуги.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000" dirty="0" smtClean="0"/>
              <a:t>Выпуск-2016( мониторинг трудоустройства в соответствии с выбором профиля на уровне СОО)</a:t>
            </a:r>
            <a:endParaRPr lang="ru-RU" sz="2000" dirty="0"/>
          </a:p>
        </p:txBody>
      </p:sp>
      <p:sp>
        <p:nvSpPr>
          <p:cNvPr id="5222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11 кл- 51 чел.</a:t>
            </a:r>
          </a:p>
          <a:p>
            <a:r>
              <a:rPr lang="ru-RU" smtClean="0"/>
              <a:t>Поступило в Вузы- 49 чел. ( 96 %),ссузы естественно-научного и технического профиля– 2 человека ( 4 %)</a:t>
            </a:r>
          </a:p>
          <a:p>
            <a:r>
              <a:rPr lang="ru-RU" smtClean="0"/>
              <a:t>Вузы техн.профиля-31 человек ( 63,3 %)</a:t>
            </a:r>
          </a:p>
          <a:p>
            <a:r>
              <a:rPr lang="ru-RU" smtClean="0"/>
              <a:t> </a:t>
            </a:r>
          </a:p>
          <a:p>
            <a:r>
              <a:rPr lang="ru-RU" smtClean="0"/>
              <a:t>В Вузы России ( Санкт-Петербург)-1 чел</a:t>
            </a:r>
          </a:p>
          <a:p>
            <a:r>
              <a:rPr lang="ru-RU" smtClean="0"/>
              <a:t>В Университет г.Худжоу (Китай) – 1 чел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000" dirty="0" smtClean="0"/>
              <a:t>Выпуск-2017( мониторинг трудоустройства в соответствии с выбором профиля на уровне СОО)</a:t>
            </a:r>
            <a:endParaRPr lang="ru-RU" sz="2000" dirty="0"/>
          </a:p>
        </p:txBody>
      </p:sp>
      <p:sp>
        <p:nvSpPr>
          <p:cNvPr id="5325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11 класс- 28 человек</a:t>
            </a:r>
          </a:p>
          <a:p>
            <a:r>
              <a:rPr lang="ru-RU" smtClean="0"/>
              <a:t>1 чел-трудоустройство</a:t>
            </a:r>
          </a:p>
          <a:p>
            <a:r>
              <a:rPr lang="ru-RU" smtClean="0"/>
              <a:t>27 – Вузы</a:t>
            </a:r>
          </a:p>
          <a:p>
            <a:r>
              <a:rPr lang="ru-RU" smtClean="0"/>
              <a:t>КГМУ- 4 чел.</a:t>
            </a:r>
          </a:p>
          <a:p>
            <a:r>
              <a:rPr lang="ru-RU" smtClean="0"/>
              <a:t>КГАСУ- 3 чел</a:t>
            </a:r>
          </a:p>
          <a:p>
            <a:r>
              <a:rPr lang="ru-RU" smtClean="0"/>
              <a:t>КНИТУ –КАИ- 1 чел.</a:t>
            </a:r>
          </a:p>
          <a:p>
            <a:r>
              <a:rPr lang="ru-RU" smtClean="0"/>
              <a:t>КХТИ-4 чел.</a:t>
            </a:r>
          </a:p>
          <a:p>
            <a:r>
              <a:rPr lang="ru-RU" smtClean="0"/>
              <a:t>ПФУ – 6 чел.</a:t>
            </a:r>
          </a:p>
          <a:p>
            <a:r>
              <a:rPr lang="ru-RU" smtClean="0"/>
              <a:t>КГЭУ -2 чел. ,</a:t>
            </a:r>
          </a:p>
          <a:p>
            <a:r>
              <a:rPr lang="ru-RU" smtClean="0"/>
              <a:t>Академия туризма и спорта-3</a:t>
            </a:r>
          </a:p>
          <a:p>
            <a:r>
              <a:rPr lang="ru-RU" smtClean="0"/>
              <a:t>Высшая школа экономики( Москва)-1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Экспериментальная и инновационная деятельность</a:t>
            </a:r>
            <a:endParaRPr lang="ru-RU" dirty="0"/>
          </a:p>
        </p:txBody>
      </p:sp>
      <p:sp>
        <p:nvSpPr>
          <p:cNvPr id="5427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b="1" smtClean="0"/>
              <a:t> «Разработка модели формирования инженерных компетенций на основе системно-деятельностного подхода с использованием ролевых игр».</a:t>
            </a:r>
          </a:p>
          <a:p>
            <a:endParaRPr lang="ru-RU" smtClean="0"/>
          </a:p>
          <a:p>
            <a:r>
              <a:rPr lang="ru-RU" smtClean="0"/>
              <a:t>Сегодня отечественная  промышленность начинает испытывать дефицит специалистов технической направленности. Заинтересовать, показать, научить и познакомить учащихся  с новыми инновационными разработками – цель данного проекта. Партнерами лицея в реализации данного проекта являются: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/>
              <a:t>Цель и задачи эксперимента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529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z="1600" smtClean="0"/>
              <a:t>Цель проекта:</a:t>
            </a:r>
          </a:p>
          <a:p>
            <a:r>
              <a:rPr lang="ru-RU" sz="1600" smtClean="0"/>
              <a:t>- формирование у обучающихся лицея инженерно-исследовательских компетенций через мотивацию познавательной деятельности, основанную на игровом подходе и включающую в себя: новое мировоззрение, новый образовательный уклад, новый уклад межличностного взаимодействия через командную работу, новый информационный уклад.</a:t>
            </a:r>
          </a:p>
          <a:p>
            <a:r>
              <a:rPr lang="ru-RU" sz="1600" smtClean="0"/>
              <a:t>Задачи проекта:</a:t>
            </a:r>
          </a:p>
          <a:p>
            <a:r>
              <a:rPr lang="ru-RU" sz="1600" i="1" smtClean="0"/>
              <a:t>- исследование игры и игрового подхода как способа мотивации школьников к выбору профессий инженерного профиля;</a:t>
            </a:r>
            <a:endParaRPr lang="ru-RU" sz="1600" smtClean="0"/>
          </a:p>
          <a:p>
            <a:r>
              <a:rPr lang="ru-RU" sz="1600" i="1" smtClean="0"/>
              <a:t>- разработка и проведение игр в области физико-математических и естественных наук, геймификационных и игрофикационных проектов;</a:t>
            </a:r>
            <a:endParaRPr lang="ru-RU" sz="1600" smtClean="0"/>
          </a:p>
          <a:p>
            <a:r>
              <a:rPr lang="ru-RU" sz="1600" i="1" smtClean="0"/>
              <a:t>- игрофикация учебной и внеурочной деятельности с целью формирования нового мышления и нового уклада образовательной среды.</a:t>
            </a:r>
            <a:endParaRPr lang="ru-RU" sz="160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388" y="0"/>
            <a:ext cx="8686800" cy="838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Социальные партнеры:</a:t>
            </a:r>
            <a:endParaRPr lang="ru-RU" dirty="0"/>
          </a:p>
        </p:txBody>
      </p:sp>
      <p:pic>
        <p:nvPicPr>
          <p:cNvPr id="56323" name="Picture 2" descr="C:\Users\User\Desktop\2143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836613"/>
            <a:ext cx="2024063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2" descr="Общество - Молодая Инновационная Росс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836613"/>
            <a:ext cx="3276600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Прямоугольник 3"/>
          <p:cNvSpPr>
            <a:spLocks noChangeArrowheads="1"/>
          </p:cNvSpPr>
          <p:nvPr/>
        </p:nvSpPr>
        <p:spPr bwMode="auto">
          <a:xfrm>
            <a:off x="250825" y="3068638"/>
            <a:ext cx="33131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/>
              <a:t>ЦЕНТР   МОЛОДЕЖНОГО ИННОВАЦИОННОГО ТВОРЧЕСТВА (ЦМИТ) «Идея» </a:t>
            </a:r>
          </a:p>
          <a:p>
            <a:pPr algn="ctr"/>
            <a:r>
              <a:rPr lang="ru-RU" sz="1600"/>
              <a:t>2013 год договор с лазерной школой</a:t>
            </a:r>
          </a:p>
        </p:txBody>
      </p:sp>
      <p:sp>
        <p:nvSpPr>
          <p:cNvPr id="56326" name="Прямоугольник 6"/>
          <p:cNvSpPr>
            <a:spLocks noChangeArrowheads="1"/>
          </p:cNvSpPr>
          <p:nvPr/>
        </p:nvSpPr>
        <p:spPr bwMode="auto">
          <a:xfrm>
            <a:off x="3708400" y="3933825"/>
            <a:ext cx="25384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/>
              <a:t>2011 год договор с НПО ГИПО (институт прикладной оптики)</a:t>
            </a:r>
          </a:p>
        </p:txBody>
      </p:sp>
      <p:pic>
        <p:nvPicPr>
          <p:cNvPr id="56327" name="Picture 5" descr="I:\фото_энерго\2013-12-18-57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325" y="836613"/>
            <a:ext cx="2740025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8" name="TextBox 8"/>
          <p:cNvSpPr txBox="1">
            <a:spLocks noChangeArrowheads="1"/>
          </p:cNvSpPr>
          <p:nvPr/>
        </p:nvSpPr>
        <p:spPr bwMode="auto">
          <a:xfrm>
            <a:off x="6227763" y="2997200"/>
            <a:ext cx="2676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КГЭУ (энергоуниверситет) </a:t>
            </a:r>
          </a:p>
          <a:p>
            <a:r>
              <a:rPr lang="ru-RU" sz="1600"/>
              <a:t>2013 год- профильный класс</a:t>
            </a:r>
          </a:p>
        </p:txBody>
      </p:sp>
      <p:pic>
        <p:nvPicPr>
          <p:cNvPr id="56329" name="Picture 6" descr="I:\каи 1\2014-04-17-8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4941888"/>
            <a:ext cx="2249488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0" name="Прямоугольник 11"/>
          <p:cNvSpPr>
            <a:spLocks noChangeArrowheads="1"/>
          </p:cNvSpPr>
          <p:nvPr/>
        </p:nvSpPr>
        <p:spPr bwMode="auto">
          <a:xfrm>
            <a:off x="323850" y="4941888"/>
            <a:ext cx="33845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00"/>
                </a:solidFill>
              </a:rPr>
              <a:t>2016 год- договор с КНИТУ-КХТИ </a:t>
            </a:r>
            <a:r>
              <a:rPr lang="ru-RU" sz="1600">
                <a:solidFill>
                  <a:srgbClr val="000000"/>
                </a:solidFill>
              </a:rPr>
              <a:t>об открытии экспериментальной площадки «Игропрактики как средство развития инженерных компетенций у учащихся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Вывод:</a:t>
            </a:r>
          </a:p>
        </p:txBody>
      </p:sp>
      <p:sp>
        <p:nvSpPr>
          <p:cNvPr id="5734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7348" name="Прямоугольник 4"/>
          <p:cNvSpPr>
            <a:spLocks noChangeArrowheads="1"/>
          </p:cNvSpPr>
          <p:nvPr/>
        </p:nvSpPr>
        <p:spPr bwMode="auto">
          <a:xfrm>
            <a:off x="755650" y="1844675"/>
            <a:ext cx="7704138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«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Следует отметить , что реализация задач ,поставленных в 2015 году через внедрение новых проектов ,целью которых было развитие у детей инженерных компетенций дала первые результаты.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C:\Documents and Settings\Licey5\Рабочий стол\VFQj4EmpVX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8388" y="3212976"/>
            <a:ext cx="2431764" cy="18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EM1gUqIZR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576" y="3140968"/>
            <a:ext cx="2569624" cy="1919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8372" name="Текст 12"/>
          <p:cNvSpPr>
            <a:spLocks noGrp="1"/>
          </p:cNvSpPr>
          <p:nvPr>
            <p:ph type="body" idx="2"/>
          </p:nvPr>
        </p:nvSpPr>
        <p:spPr>
          <a:xfrm>
            <a:off x="457200" y="5105400"/>
            <a:ext cx="4876800" cy="1325563"/>
          </a:xfrm>
        </p:spPr>
        <p:txBody>
          <a:bodyPr/>
          <a:lstStyle/>
          <a:p>
            <a:pPr algn="ctr" eaLnBrk="1" hangingPunct="1"/>
            <a:r>
              <a:rPr lang="ru-RU" smtClean="0"/>
              <a:t>Ученица Лицея №5 Овчинникова Е. вручает  Президенту РТ Р.Н. Минниханову лазерную гравюру с его </a:t>
            </a:r>
            <a:r>
              <a:rPr lang="en-US" smtClean="0"/>
              <a:t>3D</a:t>
            </a:r>
            <a:r>
              <a:rPr lang="ru-RU" smtClean="0"/>
              <a:t>–изображением на открытии нового корпуса КНИТУ КАИ</a:t>
            </a:r>
          </a:p>
        </p:txBody>
      </p:sp>
      <p:sp>
        <p:nvSpPr>
          <p:cNvPr id="58373" name="Содержимое 7"/>
          <p:cNvSpPr>
            <a:spLocks noGrp="1"/>
          </p:cNvSpPr>
          <p:nvPr>
            <p:ph sz="half" idx="1"/>
          </p:nvPr>
        </p:nvSpPr>
        <p:spPr>
          <a:xfrm>
            <a:off x="179388" y="1773238"/>
            <a:ext cx="4897437" cy="1295400"/>
          </a:xfrm>
        </p:spPr>
        <p:txBody>
          <a:bodyPr/>
          <a:lstStyle/>
          <a:p>
            <a:pPr eaLnBrk="1" hangingPunct="1"/>
            <a:r>
              <a:rPr lang="ru-RU" smtClean="0"/>
              <a:t>Работа с </a:t>
            </a:r>
            <a:r>
              <a:rPr lang="en-US" smtClean="0"/>
              <a:t>3D</a:t>
            </a:r>
            <a:r>
              <a:rPr lang="ru-RU" smtClean="0"/>
              <a:t>–сканером</a:t>
            </a:r>
          </a:p>
          <a:p>
            <a:pPr eaLnBrk="1" hangingPunct="1"/>
            <a:r>
              <a:rPr lang="ru-RU" smtClean="0"/>
              <a:t>Лазерная гравировка</a:t>
            </a:r>
          </a:p>
        </p:txBody>
      </p:sp>
      <p:pic>
        <p:nvPicPr>
          <p:cNvPr id="49154" name="Picture 2" descr="C:\Documents and Settings\Licey5\Рабочий стол\AJGyxarlAf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3573016"/>
            <a:ext cx="1728788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3" descr="C:\Documents and Settings\Licey5\Рабочий стол\POj9MXH5oC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204864"/>
            <a:ext cx="1676400" cy="2155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Documents and Settings\Licey5\Рабочий стол\CJrjFiUS_k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980728"/>
            <a:ext cx="1693862" cy="2269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8377" name="TextBox 10"/>
          <p:cNvSpPr txBox="1">
            <a:spLocks noChangeArrowheads="1"/>
          </p:cNvSpPr>
          <p:nvPr/>
        </p:nvSpPr>
        <p:spPr bwMode="auto">
          <a:xfrm>
            <a:off x="468313" y="115888"/>
            <a:ext cx="8280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Результативность сотрудничества с ЦМИТ «Идея», КГЭУ, КНИТУ, НПО «ГИПО»</a:t>
            </a:r>
          </a:p>
        </p:txBody>
      </p:sp>
      <p:sp>
        <p:nvSpPr>
          <p:cNvPr id="58378" name="TextBox 11"/>
          <p:cNvSpPr txBox="1">
            <a:spLocks noChangeArrowheads="1"/>
          </p:cNvSpPr>
          <p:nvPr/>
        </p:nvSpPr>
        <p:spPr bwMode="auto">
          <a:xfrm>
            <a:off x="395288" y="1052513"/>
            <a:ext cx="66246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2014 г. - победа в первом Республиканском конкурсе (Мейкертон – </a:t>
            </a:r>
            <a:r>
              <a:rPr lang="en-US"/>
              <a:t>3D </a:t>
            </a:r>
            <a:r>
              <a:rPr lang="ru-RU"/>
              <a:t>принтер для школьников)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Прямоугольник 1"/>
          <p:cNvSpPr>
            <a:spLocks noChangeArrowheads="1"/>
          </p:cNvSpPr>
          <p:nvPr/>
        </p:nvSpPr>
        <p:spPr bwMode="auto">
          <a:xfrm>
            <a:off x="250825" y="692150"/>
            <a:ext cx="88931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/>
              <a:t> </a:t>
            </a:r>
            <a:r>
              <a:rPr lang="ru-RU" sz="1600"/>
              <a:t>Международная олимпиада по робототехнике – 1 участник, 2 место; в июне 2016 г. поступил в Иннополис. </a:t>
            </a:r>
          </a:p>
          <a:p>
            <a:pPr>
              <a:buFont typeface="Arial" charset="0"/>
              <a:buChar char="•"/>
            </a:pPr>
            <a:r>
              <a:rPr lang="ru-RU" sz="1600"/>
              <a:t> Всероссийская  школьная программа «Форум» Ассоциации инновационных регионов России, Москва – 2 участника</a:t>
            </a:r>
          </a:p>
          <a:p>
            <a:pPr>
              <a:buFont typeface="Arial" charset="0"/>
              <a:buChar char="•"/>
            </a:pPr>
            <a:r>
              <a:rPr lang="ru-RU" sz="1600"/>
              <a:t> Мастер-класс по свободной робототехнике «СкретчДуино»  команда из 3 человек заняла </a:t>
            </a:r>
            <a:r>
              <a:rPr lang="ru-RU" sz="1600" b="1"/>
              <a:t>первое  место</a:t>
            </a:r>
          </a:p>
          <a:p>
            <a:pPr>
              <a:buFont typeface="Arial" charset="0"/>
              <a:buChar char="•"/>
            </a:pPr>
            <a:r>
              <a:rPr lang="ru-RU" sz="1600"/>
              <a:t> Межрегиональная олимпиада КГЭУ «Надежда энергетики» по физике (диплом 2 степени)</a:t>
            </a:r>
          </a:p>
          <a:p>
            <a:pPr>
              <a:buFont typeface="Arial" charset="0"/>
              <a:buChar char="•"/>
            </a:pPr>
            <a:r>
              <a:rPr lang="ru-RU"/>
              <a:t> </a:t>
            </a:r>
            <a:r>
              <a:rPr lang="ru-RU" sz="1600"/>
              <a:t>Участие в </a:t>
            </a:r>
            <a:r>
              <a:rPr lang="en-US" sz="1600"/>
              <a:t>I</a:t>
            </a:r>
            <a:r>
              <a:rPr lang="ru-RU" sz="1600"/>
              <a:t> Всероссийском инженерном фестивале – 3 человека</a:t>
            </a:r>
          </a:p>
        </p:txBody>
      </p:sp>
      <p:pic>
        <p:nvPicPr>
          <p:cNvPr id="59395" name="Picture 1" descr="https://edu.tatar.ru/upload/news/706880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3419475" y="2781300"/>
            <a:ext cx="2095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57200" algn="l"/>
              </a:tabLst>
            </a:pPr>
            <a:endParaRPr lang="ru-RU"/>
          </a:p>
        </p:txBody>
      </p:sp>
      <p:sp>
        <p:nvSpPr>
          <p:cNvPr id="59397" name="Rectangle 6"/>
          <p:cNvSpPr>
            <a:spLocks noChangeArrowheads="1"/>
          </p:cNvSpPr>
          <p:nvPr/>
        </p:nvSpPr>
        <p:spPr bwMode="auto">
          <a:xfrm>
            <a:off x="179388" y="4149725"/>
            <a:ext cx="8640762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100" b="1">
                <a:ea typeface="Calibri" pitchFamily="34" charset="0"/>
                <a:cs typeface="Times New Roman" pitchFamily="18" charset="0"/>
              </a:rPr>
              <a:t>Всероссийский стартап-тур 06.03.2015 </a:t>
            </a:r>
          </a:p>
          <a:p>
            <a:pPr algn="just"/>
            <a:endParaRPr lang="ru-RU" sz="600" b="1"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1100">
                <a:ea typeface="Calibri" pitchFamily="34" charset="0"/>
                <a:cs typeface="Times New Roman" pitchFamily="18" charset="0"/>
              </a:rPr>
              <a:t>В феврале 2015 года стартовал очередной Всероссийский стартап-тур - самый масштабный проект в России по поиску перспективных инновационных проектов и развитию компетенций начинающих стартап-команд, реализующих проекты в сфере высоких технологий. марта) .Первый день казанского стартапа был посвящен молодым инноваторам, второй - конкурсу питч-презентаций. На треке "Инновации для детей" были представлены проекты ЦМИТов РТ. Наши лицеисты приняли активное участие в этой работе. Ученица 11б кл Овчинникова Елена защитила проект «Стол для оптических лазерных опытов» (рук. Лисин Роман, ЦМИТ,2 место). Ученик 11б Класса Гайнетдинов Айнур - проект «Макивара для измерения силы удар» (рук.Тимур Хасаншин,ЦМИТ, 1 место). Ученицы 10б кл Глебашева Ольга и НизамиеваРушания - проект «Изготовление сувенирной продукции на 3D-принтере» (рук.Селиванова Г.В.,Селиванов Д.А.),ученики 9а кл. Савинов Александр и Чернов Денис – «Строение и принцип работы турбины» (рук.Селиванова Г.В.).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9398" name="Прямоугольник 13"/>
          <p:cNvSpPr>
            <a:spLocks noChangeArrowheads="1"/>
          </p:cNvSpPr>
          <p:nvPr/>
        </p:nvSpPr>
        <p:spPr bwMode="auto">
          <a:xfrm>
            <a:off x="250825" y="6027738"/>
            <a:ext cx="8642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1600"/>
              <a:t> Участие в заключительном этапе Всероссийского стартап тура (4 чел.) -  секция «Детский хутор» (Москва, Сколково) </a:t>
            </a:r>
          </a:p>
        </p:txBody>
      </p:sp>
      <p:sp>
        <p:nvSpPr>
          <p:cNvPr id="59399" name="TextBox 14"/>
          <p:cNvSpPr txBox="1">
            <a:spLocks noChangeArrowheads="1"/>
          </p:cNvSpPr>
          <p:nvPr/>
        </p:nvSpPr>
        <p:spPr bwMode="auto">
          <a:xfrm>
            <a:off x="468313" y="115888"/>
            <a:ext cx="8280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Результативность сотрудничества с ЦМИТ «Идея», КГЭУ, КНИТУ</a:t>
            </a:r>
          </a:p>
          <a:p>
            <a:pPr algn="ctr"/>
            <a:r>
              <a:rPr lang="ru-RU" b="1"/>
              <a:t>2014 – 2015 гг.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Прямоугольник 4"/>
          <p:cNvSpPr>
            <a:spLocks noChangeArrowheads="1"/>
          </p:cNvSpPr>
          <p:nvPr/>
        </p:nvSpPr>
        <p:spPr bwMode="auto">
          <a:xfrm>
            <a:off x="539750" y="115888"/>
            <a:ext cx="81359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Результативность сотрудничества с ЦМИТ «Идея», КГЭУ, КНИТУ</a:t>
            </a:r>
          </a:p>
          <a:p>
            <a:pPr algn="ctr"/>
            <a:r>
              <a:rPr lang="ru-RU" b="1"/>
              <a:t>2015 – 2016 гг.</a:t>
            </a:r>
          </a:p>
        </p:txBody>
      </p:sp>
      <p:sp>
        <p:nvSpPr>
          <p:cNvPr id="60419" name="Прямоугольник 5"/>
          <p:cNvSpPr>
            <a:spLocks noChangeArrowheads="1"/>
          </p:cNvSpPr>
          <p:nvPr/>
        </p:nvSpPr>
        <p:spPr bwMode="auto">
          <a:xfrm>
            <a:off x="1835150" y="836613"/>
            <a:ext cx="69135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ru-RU"/>
              <a:t> Олимпиада КНИТУ «Нобелевские надежды КНИТУ» - 2 место 1 чел.</a:t>
            </a:r>
          </a:p>
          <a:p>
            <a:pPr algn="just">
              <a:buFont typeface="Arial" charset="0"/>
              <a:buChar char="•"/>
            </a:pPr>
            <a:endParaRPr lang="ru-RU"/>
          </a:p>
          <a:p>
            <a:pPr algn="just">
              <a:buFont typeface="Arial" charset="0"/>
              <a:buChar char="•"/>
            </a:pPr>
            <a:r>
              <a:rPr lang="ru-RU"/>
              <a:t> Национальный чемпионат сквозных рабочих профессий высокотехнологичных отраслей промышленности по методике «</a:t>
            </a:r>
            <a:r>
              <a:rPr lang="en-US"/>
              <a:t>WorldSkills</a:t>
            </a:r>
            <a:r>
              <a:rPr lang="ru-RU" b="1"/>
              <a:t>» - 2015-2016г. </a:t>
            </a:r>
            <a:r>
              <a:rPr lang="ru-RU"/>
              <a:t>2 чел. заняли 2 место в номинации «Лазерные технологии»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/>
          <a:srcRect l="9872" t="12215" r="6203" b="4027"/>
          <a:stretch>
            <a:fillRect/>
          </a:stretch>
        </p:blipFill>
        <p:spPr bwMode="auto">
          <a:xfrm>
            <a:off x="179388" y="836613"/>
            <a:ext cx="1655762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Рисунок 1" descr="https://edu.tatar.ru/upload/news/11568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57563"/>
            <a:ext cx="2376487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Rectangle 4"/>
          <p:cNvSpPr>
            <a:spLocks noChangeArrowheads="1"/>
          </p:cNvSpPr>
          <p:nvPr/>
        </p:nvSpPr>
        <p:spPr bwMode="auto">
          <a:xfrm>
            <a:off x="2555875" y="3357563"/>
            <a:ext cx="640873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ru-RU" sz="1600" b="1">
                <a:ea typeface="Times New Roman" pitchFamily="18" charset="0"/>
                <a:cs typeface="Tahoma" pitchFamily="34" charset="0"/>
              </a:rPr>
              <a:t>Акция "Наши велосипеды"</a:t>
            </a:r>
            <a:endParaRPr lang="ru-RU" sz="1600">
              <a:ea typeface="Times New Roman" pitchFamily="18" charset="0"/>
              <a:cs typeface="Tahoma" pitchFamily="34" charset="0"/>
            </a:endParaRPr>
          </a:p>
          <a:p>
            <a:pPr eaLnBrk="0" hangingPunct="0">
              <a:tabLst>
                <a:tab pos="457200" algn="l"/>
              </a:tabLst>
            </a:pPr>
            <a:r>
              <a:rPr lang="ru-RU" sz="1600">
                <a:solidFill>
                  <a:srgbClr val="000000"/>
                </a:solidFill>
                <a:ea typeface="Times New Roman" pitchFamily="18" charset="0"/>
                <a:cs typeface="Tahoma" pitchFamily="34" charset="0"/>
              </a:rPr>
              <a:t>Участие в молодежном проекте акции ЦМИТ «Идея»  "Наши велосипеды" по сохранению велосипедов от угона путем нанесения на них гравировки – 7 человек </a:t>
            </a:r>
            <a:endParaRPr lang="ru-RU" sz="1600"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60423" name="Рисунок 3" descr="https://edu.tatar.ru/upload/news/11384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5013325"/>
            <a:ext cx="2376487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4" name="Rectangle 6"/>
          <p:cNvSpPr>
            <a:spLocks noChangeArrowheads="1"/>
          </p:cNvSpPr>
          <p:nvPr/>
        </p:nvSpPr>
        <p:spPr bwMode="auto">
          <a:xfrm>
            <a:off x="2555875" y="5013325"/>
            <a:ext cx="63373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600">
                <a:ea typeface="Times New Roman" pitchFamily="18" charset="0"/>
                <a:cs typeface="Tahoma" pitchFamily="34" charset="0"/>
              </a:rPr>
              <a:t>Участие в фестивале муниципальных образований Республики Татарстан по поддержке и развитию детского творчества «Без бергэ»</a:t>
            </a:r>
            <a:r>
              <a:rPr lang="ru-RU" sz="160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>
                <a:cs typeface="Times New Roman" pitchFamily="18" charset="0"/>
              </a:rPr>
              <a:t>на территории выставочного центра «Казанская ярмарка. </a:t>
            </a:r>
            <a:endParaRPr lang="ru-RU" sz="1600"/>
          </a:p>
          <a:p>
            <a:pPr algn="just" eaLnBrk="0" hangingPunct="0"/>
            <a:r>
              <a:rPr lang="ru-RU" sz="1600">
                <a:cs typeface="Times New Roman" pitchFamily="18" charset="0"/>
              </a:rPr>
              <a:t>Представление лицеистами изделий, созданных на базе ЦМИТ «Идея</a:t>
            </a:r>
            <a:r>
              <a:rPr lang="ru-RU" sz="1200" b="1">
                <a:solidFill>
                  <a:srgbClr val="303030"/>
                </a:solidFill>
                <a:cs typeface="Times New Roman" pitchFamily="18" charset="0"/>
              </a:rPr>
              <a:t>» </a:t>
            </a:r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/>
              <a:t>Результативность сотрудничества с ЦМИТ «Идея», КГЭУ, КНИТУ   2016-17гг.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Тощев Георгий (10а)   принял участие в инженерно-конструкторской школе «Лифт в будущее» - учитель Селиванова Г.В.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Потехин Роберт (10а) – диплом </a:t>
            </a:r>
            <a:r>
              <a:rPr lang="en-US" dirty="0" smtClean="0"/>
              <a:t>III</a:t>
            </a:r>
            <a:r>
              <a:rPr lang="ru-RU" dirty="0" smtClean="0"/>
              <a:t> степени </a:t>
            </a:r>
            <a:r>
              <a:rPr lang="ru-RU" dirty="0" err="1" smtClean="0"/>
              <a:t>онлайн-этапа</a:t>
            </a:r>
            <a:r>
              <a:rPr lang="ru-RU" dirty="0" smtClean="0"/>
              <a:t> олимпиады «</a:t>
            </a:r>
            <a:r>
              <a:rPr lang="ru-RU" dirty="0" err="1" smtClean="0"/>
              <a:t>Физтех</a:t>
            </a:r>
            <a:r>
              <a:rPr lang="ru-RU" dirty="0" smtClean="0"/>
              <a:t>» (тур по физике) Московского физико-технического института (Государственного университета)- 06.02.2017г. – учитель Селиванова Г.В.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Межрегиональная олимпиада КГЭУ «Надежда энергетики» - Азизова </a:t>
            </a:r>
            <a:r>
              <a:rPr lang="ru-RU" dirty="0" err="1" smtClean="0"/>
              <a:t>Эльза</a:t>
            </a:r>
            <a:r>
              <a:rPr lang="ru-RU" dirty="0" smtClean="0"/>
              <a:t> (9а), </a:t>
            </a:r>
            <a:r>
              <a:rPr lang="ru-RU" dirty="0" err="1" smtClean="0"/>
              <a:t>Зиятдинова</a:t>
            </a:r>
            <a:r>
              <a:rPr lang="ru-RU" dirty="0" smtClean="0"/>
              <a:t> Анна (9а) завоевали дипломы </a:t>
            </a:r>
            <a:r>
              <a:rPr lang="en-US" dirty="0" smtClean="0"/>
              <a:t>III</a:t>
            </a:r>
            <a:r>
              <a:rPr lang="ru-RU" dirty="0" smtClean="0"/>
              <a:t> степени – учитель Селиванова Г.В.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900113" y="333375"/>
            <a:ext cx="75009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solidFill>
                  <a:srgbClr val="333333"/>
                </a:solidFill>
                <a:cs typeface="Times New Roman" pitchFamily="18" charset="0"/>
              </a:rPr>
              <a:t>			</a:t>
            </a:r>
          </a:p>
        </p:txBody>
      </p:sp>
      <p:pic>
        <p:nvPicPr>
          <p:cNvPr id="22531" name="Рисунок 2" descr="CreativeDestruction4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4" descr="sotrudnichestv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5251450"/>
            <a:ext cx="1835150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Прямоугольник 5"/>
          <p:cNvSpPr>
            <a:spLocks noChangeArrowheads="1"/>
          </p:cNvSpPr>
          <p:nvPr/>
        </p:nvSpPr>
        <p:spPr bwMode="auto">
          <a:xfrm>
            <a:off x="2571750" y="285750"/>
            <a:ext cx="6103938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Образование сегодня – это результат коллективных действий. В новом стандарте это отражается в требованиях к результатам обучения: формирование универсальных учебных действий, метапредметные компетентности, результаты воспитательной деятельности, система портфолио. Одним из главных требований нового стандарта является освоение учащимися способов совместной деятельности. Поэтому в этом учебном году мы решили эту задачу поставить на первое место. Мы пытались реализовывать разные проекты в командах.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1800" b="1" dirty="0" smtClean="0"/>
              <a:t>Результативность сотрудничества с ЦМИТ «Идея», КГЭУ, КНИТУ   2016-18гг.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dirty="0" smtClean="0"/>
              <a:t>Межрегиональный конкурс научно-исследовательских и творческих работ «Нобелевские надежды КНИТУ – 2017»</a:t>
            </a:r>
          </a:p>
          <a:p>
            <a:pPr eaLnBrk="1" hangingPunct="1">
              <a:defRPr/>
            </a:pPr>
            <a:r>
              <a:rPr lang="ru-RU" sz="1800" dirty="0" smtClean="0"/>
              <a:t>- Анисимова Юля (10а) – учитель химии </a:t>
            </a:r>
            <a:r>
              <a:rPr lang="ru-RU" sz="1800" dirty="0" err="1" smtClean="0"/>
              <a:t>Вельдер</a:t>
            </a:r>
            <a:r>
              <a:rPr lang="ru-RU" sz="1800" dirty="0" smtClean="0"/>
              <a:t> Э.А., учитель английского языка </a:t>
            </a:r>
            <a:r>
              <a:rPr lang="ru-RU" sz="1800" dirty="0" err="1" smtClean="0"/>
              <a:t>Ашрафзянов</a:t>
            </a:r>
            <a:r>
              <a:rPr lang="ru-RU" sz="1800" dirty="0" smtClean="0"/>
              <a:t> А.И.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800" b="1" dirty="0" smtClean="0"/>
              <a:t> </a:t>
            </a:r>
            <a:r>
              <a:rPr lang="ru-RU" sz="1800" dirty="0" smtClean="0"/>
              <a:t>Участие 3 учеников 10 класса – Потехина Роберта, Романычева Дениса, </a:t>
            </a:r>
            <a:r>
              <a:rPr lang="ru-RU" sz="1800" dirty="0" err="1" smtClean="0"/>
              <a:t>Хайруллина</a:t>
            </a:r>
            <a:r>
              <a:rPr lang="ru-RU" sz="1800" dirty="0" smtClean="0"/>
              <a:t> </a:t>
            </a:r>
            <a:r>
              <a:rPr lang="ru-RU" sz="1800" dirty="0" err="1" smtClean="0"/>
              <a:t>Ильдана</a:t>
            </a:r>
            <a:r>
              <a:rPr lang="ru-RU" sz="1800" dirty="0" smtClean="0"/>
              <a:t>  с проектом в республиканском конкурсе детских научно-технических работ «Ш.У.СТР.И.К. 2016 года» (Республика Башкортостан – Фонд поддержки и развития науки, Академия наук РБ, Уфимский государственный нефтяной технический университет). Название конкурса расшифровывается как «Школьник, умеющий строить инженерные конструкции» -учитель</a:t>
            </a:r>
            <a:r>
              <a:rPr lang="ru-RU" dirty="0" smtClean="0"/>
              <a:t> </a:t>
            </a:r>
            <a:r>
              <a:rPr lang="ru-RU" sz="1400" dirty="0" smtClean="0"/>
              <a:t>Селиванова Г.В.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научно-практическая конференция «Ломоносовские Чтения», лауреат, диплом. 2018г. –Петрова Яна 10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Руководители: кандидат технических наук, доцент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ФГУ ВНИИР Петров В.Н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, Учитель физики  Селиванова Г.В.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/>
              <a:t>Ближайшие перспективы сотрудничества по формированию инженерных компетенций на 2018 – 2019гг.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349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b="1" smtClean="0"/>
              <a:t>- </a:t>
            </a:r>
            <a:r>
              <a:rPr lang="ru-RU" smtClean="0"/>
              <a:t>с АО «Региональный инжиниринговый центр медицинских симуляторов «Центр медицинской науки»</a:t>
            </a:r>
          </a:p>
          <a:p>
            <a:r>
              <a:rPr lang="ru-RU" smtClean="0"/>
              <a:t>- с ПАО «Региональный инжиниринговый центр промышленных лазерных технологий «КАИ – Лазер»</a:t>
            </a:r>
          </a:p>
          <a:p>
            <a:r>
              <a:rPr lang="ru-RU" smtClean="0"/>
              <a:t>- с АО «Региональный центр инжиниринга в сфере химических технологий»</a:t>
            </a:r>
          </a:p>
          <a:p>
            <a:r>
              <a:rPr lang="ru-RU" smtClean="0"/>
              <a:t>- с АО «Региональный центр инжиниринга биотехнологий Республики Татарстан»</a:t>
            </a:r>
          </a:p>
          <a:p>
            <a:r>
              <a:rPr lang="ru-RU" smtClean="0"/>
              <a:t>С АО «Центр прототипирования и внедрения отечественной робототехники» 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Олимпиады</a:t>
            </a:r>
            <a:endParaRPr lang="ru-RU" sz="2800" dirty="0" smtClean="0"/>
          </a:p>
        </p:txBody>
      </p:sp>
      <p:sp>
        <p:nvSpPr>
          <p:cNvPr id="6451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Коран Руслан - призер республиканского этапа по турецкому языку ( 10 класс) –учитель Шайдуллина Г.Х.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Борзова Алина - призер муниципального этапа по математике ( 5 класс) –учитель Абрамова О.С.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Гилязова Алина - призер муниципального этапа по математике ( 5 класс) –учитель Абрамова О.С.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Зарипов Алан - призер муниципального этапа по математике ( 4 класс) –учитель Майорова Л.Г.</a:t>
            </a: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  <a:p>
            <a:pPr eaLnBrk="1" hangingPunct="1"/>
            <a:endParaRPr lang="ru-RU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defRPr/>
            </a:pPr>
            <a:r>
              <a:rPr lang="ru-RU" sz="3200" dirty="0" err="1" smtClean="0"/>
              <a:t>Олимпиады,интеллектуальные</a:t>
            </a:r>
            <a:r>
              <a:rPr lang="ru-RU" sz="3200" dirty="0" smtClean="0"/>
              <a:t> конкурсы</a:t>
            </a:r>
            <a:br>
              <a:rPr lang="ru-RU" sz="3200" dirty="0" smtClean="0"/>
            </a:br>
            <a:endParaRPr lang="ru-RU" dirty="0"/>
          </a:p>
        </p:txBody>
      </p:sp>
      <p:sp>
        <p:nvSpPr>
          <p:cNvPr id="6553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Зарипов Даниян - призер муниципального этапа по математике ( 6 класс) –учитель Ященко В.Г.</a:t>
            </a:r>
          </a:p>
          <a:p>
            <a:r>
              <a:rPr lang="ru-RU" smtClean="0">
                <a:solidFill>
                  <a:srgbClr val="FF0000"/>
                </a:solidFill>
              </a:rPr>
              <a:t>Норин Карим - призер муниципального этапа по математике ( 4 класс) –учитель Закирова И.И.</a:t>
            </a:r>
          </a:p>
          <a:p>
            <a:r>
              <a:rPr lang="ru-RU" smtClean="0">
                <a:solidFill>
                  <a:srgbClr val="FF0000"/>
                </a:solidFill>
              </a:rPr>
              <a:t>Валеева София - призер муниципального этапа по математике ( 4 класс) –учитель Закирова И.И.</a:t>
            </a:r>
          </a:p>
          <a:p>
            <a:r>
              <a:rPr lang="ru-RU" smtClean="0">
                <a:solidFill>
                  <a:srgbClr val="FF0000"/>
                </a:solidFill>
              </a:rPr>
              <a:t>Фазылова Ирада - призер муниципального этапа по математике ( 5 класс) –учитель Абрамова О.С.</a:t>
            </a:r>
          </a:p>
          <a:p>
            <a:endParaRPr lang="ru-RU" smtClean="0">
              <a:solidFill>
                <a:srgbClr val="FF0000"/>
              </a:solidFill>
            </a:endParaRPr>
          </a:p>
          <a:p>
            <a:endParaRPr lang="ru-RU" smtClean="0">
              <a:solidFill>
                <a:srgbClr val="FF0000"/>
              </a:solidFill>
            </a:endParaRPr>
          </a:p>
          <a:p>
            <a:endParaRPr lang="ru-RU" smtClean="0">
              <a:solidFill>
                <a:srgbClr val="FF0000"/>
              </a:solidFill>
            </a:endParaRPr>
          </a:p>
          <a:p>
            <a:endParaRPr lang="ru-RU" smtClean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>
              <a:defRPr/>
            </a:pPr>
            <a:r>
              <a:rPr lang="ru-RU" sz="2800" dirty="0" err="1" smtClean="0"/>
              <a:t>Олимпиады,интеллектуальные</a:t>
            </a: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>конкурсы</a:t>
            </a:r>
            <a:br>
              <a:rPr lang="ru-RU" sz="2800" dirty="0" smtClean="0"/>
            </a:br>
            <a:endParaRPr lang="ru-RU" dirty="0"/>
          </a:p>
        </p:txBody>
      </p:sp>
      <p:sp>
        <p:nvSpPr>
          <p:cNvPr id="6656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Цветков Арсений- призер муниципального этапа по биологии( 9 класс) –учитель Вакилова Д.Г.</a:t>
            </a:r>
          </a:p>
          <a:p>
            <a:r>
              <a:rPr lang="ru-RU" smtClean="0">
                <a:solidFill>
                  <a:srgbClr val="FF0000"/>
                </a:solidFill>
              </a:rPr>
              <a:t>Блохин Савелий- призер муниципального этапа по ОБЖ( 9 класс) –учитель Ингачева Е.Б.</a:t>
            </a:r>
          </a:p>
          <a:p>
            <a:r>
              <a:rPr lang="ru-RU" smtClean="0">
                <a:solidFill>
                  <a:srgbClr val="FF0000"/>
                </a:solidFill>
              </a:rPr>
              <a:t>Фазылова Ирада - призер муниципального этапа по русскому языку ( 5 класс) –учитель Марценюк О.С.</a:t>
            </a:r>
          </a:p>
          <a:p>
            <a:r>
              <a:rPr lang="ru-RU" smtClean="0">
                <a:solidFill>
                  <a:srgbClr val="FF0000"/>
                </a:solidFill>
              </a:rPr>
              <a:t>Азизова Э.Ш.- призер городской олимпиады по истории Татарстана на татарском языке (10 класс) – Ахметзянов И.З.</a:t>
            </a:r>
          </a:p>
          <a:p>
            <a:endParaRPr lang="ru-RU" smtClean="0">
              <a:solidFill>
                <a:srgbClr val="FF0000"/>
              </a:solidFill>
            </a:endParaRPr>
          </a:p>
          <a:p>
            <a:endParaRPr lang="ru-RU" smtClean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Грамотности 21 века    </a:t>
            </a:r>
            <a:endParaRPr lang="ru-RU" dirty="0"/>
          </a:p>
        </p:txBody>
      </p:sp>
      <p:sp>
        <p:nvSpPr>
          <p:cNvPr id="6758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Понимание глобальных проблем</a:t>
            </a:r>
          </a:p>
          <a:p>
            <a:r>
              <a:rPr lang="ru-RU" smtClean="0"/>
              <a:t>Навыки управления своим здоровьем</a:t>
            </a:r>
          </a:p>
          <a:p>
            <a:r>
              <a:rPr lang="ru-RU" smtClean="0"/>
              <a:t>Понимание принципов работы общества</a:t>
            </a:r>
          </a:p>
          <a:p>
            <a:r>
              <a:rPr lang="ru-RU" smtClean="0"/>
              <a:t>Умение заботиться об окружающей среде</a:t>
            </a:r>
          </a:p>
          <a:p>
            <a:r>
              <a:rPr lang="ru-RU" smtClean="0"/>
              <a:t>Финансовая грамотность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68338" y="306388"/>
            <a:ext cx="7670800" cy="6016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600" b="1" dirty="0" smtClean="0">
                <a:latin typeface="Georgia" pitchFamily="18" charset="0"/>
              </a:rPr>
              <a:t>Сотрудничество с </a:t>
            </a:r>
            <a:r>
              <a:rPr lang="ru-RU" sz="1600" b="1" dirty="0">
                <a:latin typeface="Georgia" pitchFamily="18" charset="0"/>
              </a:rPr>
              <a:t>государственными и общественными </a:t>
            </a:r>
            <a:r>
              <a:rPr lang="ru-RU" sz="1600" b="1" dirty="0" smtClean="0">
                <a:latin typeface="Georgia" pitchFamily="18" charset="0"/>
              </a:rPr>
              <a:t>организациями по реализации программы гражданского образования 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68611" name="AutoShape 3"/>
          <p:cNvSpPr>
            <a:spLocks noChangeArrowheads="1"/>
          </p:cNvSpPr>
          <p:nvPr/>
        </p:nvSpPr>
        <p:spPr bwMode="auto">
          <a:xfrm>
            <a:off x="1476375" y="1412875"/>
            <a:ext cx="2322513" cy="577850"/>
          </a:xfrm>
          <a:prstGeom prst="foldedCorner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Общественная молодежная 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Палата при Госсовете РТ </a:t>
            </a: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4284663" y="1052513"/>
            <a:ext cx="1460500" cy="1052512"/>
          </a:xfrm>
          <a:prstGeom prst="foldedCorner">
            <a:avLst>
              <a:gd name="adj" fmla="val 12500"/>
            </a:avLst>
          </a:prstGeom>
          <a:solidFill>
            <a:srgbClr val="00CC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Фонды </a:t>
            </a:r>
          </a:p>
          <a:p>
            <a:pPr algn="ctr"/>
            <a:r>
              <a:rPr lang="ru-RU" sz="1400">
                <a:latin typeface="Times New Roman" pitchFamily="18" charset="0"/>
              </a:rPr>
              <a:t>«За гражданское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общество»</a:t>
            </a:r>
          </a:p>
          <a:p>
            <a:pPr algn="ctr"/>
            <a:r>
              <a:rPr lang="ru-RU" sz="1400">
                <a:latin typeface="Times New Roman" pitchFamily="18" charset="0"/>
              </a:rPr>
              <a:t>«Точка опоры»</a:t>
            </a:r>
          </a:p>
        </p:txBody>
      </p:sp>
      <p:sp>
        <p:nvSpPr>
          <p:cNvPr id="68613" name="AutoShape 5"/>
          <p:cNvSpPr>
            <a:spLocks noChangeArrowheads="1"/>
          </p:cNvSpPr>
          <p:nvPr/>
        </p:nvSpPr>
        <p:spPr bwMode="auto">
          <a:xfrm>
            <a:off x="6189663" y="1222375"/>
            <a:ext cx="2660650" cy="341313"/>
          </a:xfrm>
          <a:prstGeom prst="foldedCorner">
            <a:avLst>
              <a:gd name="adj" fmla="val 12500"/>
            </a:avLst>
          </a:prstGeom>
          <a:solidFill>
            <a:srgbClr val="00CC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Правозащитный центр г. Казани</a:t>
            </a:r>
          </a:p>
        </p:txBody>
      </p:sp>
      <p:sp>
        <p:nvSpPr>
          <p:cNvPr id="68614" name="AutoShape 6"/>
          <p:cNvSpPr>
            <a:spLocks noChangeArrowheads="1"/>
          </p:cNvSpPr>
          <p:nvPr/>
        </p:nvSpPr>
        <p:spPr bwMode="auto">
          <a:xfrm>
            <a:off x="1487488" y="3538538"/>
            <a:ext cx="1782762" cy="577850"/>
          </a:xfrm>
          <a:prstGeom prst="foldedCorner">
            <a:avLst>
              <a:gd name="adj" fmla="val 12500"/>
            </a:avLst>
          </a:prstGeom>
          <a:solidFill>
            <a:srgbClr val="3366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Уполномоченный по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Правам человека РТ</a:t>
            </a:r>
          </a:p>
        </p:txBody>
      </p:sp>
      <p:sp>
        <p:nvSpPr>
          <p:cNvPr id="68615" name="AutoShape 7"/>
          <p:cNvSpPr>
            <a:spLocks noChangeArrowheads="1"/>
          </p:cNvSpPr>
          <p:nvPr/>
        </p:nvSpPr>
        <p:spPr bwMode="auto">
          <a:xfrm>
            <a:off x="1320800" y="5365750"/>
            <a:ext cx="1063625" cy="349250"/>
          </a:xfrm>
          <a:prstGeom prst="foldedCorner">
            <a:avLst>
              <a:gd name="adj" fmla="val 12500"/>
            </a:avLst>
          </a:prstGeom>
          <a:solidFill>
            <a:srgbClr val="3366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Бк «Уникс»</a:t>
            </a:r>
          </a:p>
        </p:txBody>
      </p:sp>
      <p:sp>
        <p:nvSpPr>
          <p:cNvPr id="68616" name="AutoShape 8"/>
          <p:cNvSpPr>
            <a:spLocks noChangeArrowheads="1"/>
          </p:cNvSpPr>
          <p:nvPr/>
        </p:nvSpPr>
        <p:spPr bwMode="auto">
          <a:xfrm>
            <a:off x="3563938" y="2708275"/>
            <a:ext cx="2447925" cy="720725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лицей</a:t>
            </a:r>
            <a:r>
              <a:rPr lang="ru-RU" sz="2400">
                <a:latin typeface="Times New Roman" pitchFamily="18" charset="0"/>
              </a:rPr>
              <a:t> </a:t>
            </a:r>
          </a:p>
        </p:txBody>
      </p:sp>
      <p:sp>
        <p:nvSpPr>
          <p:cNvPr id="68617" name="AutoShape 9"/>
          <p:cNvSpPr>
            <a:spLocks noChangeArrowheads="1"/>
          </p:cNvSpPr>
          <p:nvPr/>
        </p:nvSpPr>
        <p:spPr bwMode="auto">
          <a:xfrm>
            <a:off x="3857625" y="4729163"/>
            <a:ext cx="2274888" cy="593725"/>
          </a:xfrm>
          <a:prstGeom prst="foldedCorner">
            <a:avLst>
              <a:gd name="adj" fmla="val 12500"/>
            </a:avLst>
          </a:prstGeom>
          <a:solidFill>
            <a:srgbClr val="3366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Комитет по делам 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Молодежи и спорту РТ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68618" name="AutoShape 10"/>
          <p:cNvSpPr>
            <a:spLocks noChangeArrowheads="1"/>
          </p:cNvSpPr>
          <p:nvPr/>
        </p:nvSpPr>
        <p:spPr bwMode="auto">
          <a:xfrm>
            <a:off x="6642100" y="2636838"/>
            <a:ext cx="2317750" cy="577850"/>
          </a:xfrm>
          <a:prstGeom prst="foldedCorner">
            <a:avLst>
              <a:gd name="adj" fmla="val 12500"/>
            </a:avLst>
          </a:prstGeom>
          <a:solidFill>
            <a:srgbClr val="3366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Центр миротворческих и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правозащитных действий</a:t>
            </a:r>
          </a:p>
        </p:txBody>
      </p:sp>
      <p:sp>
        <p:nvSpPr>
          <p:cNvPr id="68619" name="AutoShape 11"/>
          <p:cNvSpPr>
            <a:spLocks noChangeArrowheads="1"/>
          </p:cNvSpPr>
          <p:nvPr/>
        </p:nvSpPr>
        <p:spPr bwMode="auto">
          <a:xfrm>
            <a:off x="6143625" y="3716338"/>
            <a:ext cx="2643188" cy="1082675"/>
          </a:xfrm>
          <a:prstGeom prst="foldedCorner">
            <a:avLst>
              <a:gd name="adj" fmla="val 12500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Общественный 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благотворительный</a:t>
            </a:r>
          </a:p>
          <a:p>
            <a:pPr algn="ctr"/>
            <a:r>
              <a:rPr lang="ru-RU" sz="1400">
                <a:latin typeface="Times New Roman" pitchFamily="18" charset="0"/>
              </a:rPr>
              <a:t>фонд социальной реабилитации</a:t>
            </a:r>
          </a:p>
          <a:p>
            <a:pPr algn="ctr"/>
            <a:r>
              <a:rPr lang="ru-RU" sz="1400">
                <a:latin typeface="Times New Roman" pitchFamily="18" charset="0"/>
              </a:rPr>
              <a:t>«Феникс»</a:t>
            </a:r>
          </a:p>
        </p:txBody>
      </p:sp>
      <p:sp>
        <p:nvSpPr>
          <p:cNvPr id="68620" name="AutoShape 12"/>
          <p:cNvSpPr>
            <a:spLocks noChangeArrowheads="1"/>
          </p:cNvSpPr>
          <p:nvPr/>
        </p:nvSpPr>
        <p:spPr bwMode="auto">
          <a:xfrm>
            <a:off x="6269038" y="5445125"/>
            <a:ext cx="2159000" cy="577850"/>
          </a:xfrm>
          <a:prstGeom prst="foldedCorner">
            <a:avLst>
              <a:gd name="adj" fmla="val 12500"/>
            </a:avLst>
          </a:prstGeom>
          <a:solidFill>
            <a:srgbClr val="3366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</a:rPr>
              <a:t>Управление Федеральной</a:t>
            </a:r>
          </a:p>
          <a:p>
            <a:pPr algn="ctr"/>
            <a:r>
              <a:rPr lang="ru-RU" sz="1400">
                <a:latin typeface="Times New Roman" pitchFamily="18" charset="0"/>
              </a:rPr>
              <a:t>миграционной службы</a:t>
            </a:r>
          </a:p>
        </p:txBody>
      </p:sp>
      <p:sp>
        <p:nvSpPr>
          <p:cNvPr id="68621" name="Line 13"/>
          <p:cNvSpPr>
            <a:spLocks noChangeShapeType="1"/>
          </p:cNvSpPr>
          <p:nvPr/>
        </p:nvSpPr>
        <p:spPr bwMode="auto">
          <a:xfrm flipH="1">
            <a:off x="3348038" y="3500438"/>
            <a:ext cx="144462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2" name="Line 14"/>
          <p:cNvSpPr>
            <a:spLocks noChangeShapeType="1"/>
          </p:cNvSpPr>
          <p:nvPr/>
        </p:nvSpPr>
        <p:spPr bwMode="auto">
          <a:xfrm flipH="1" flipV="1">
            <a:off x="2987675" y="2060575"/>
            <a:ext cx="5048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3" name="Line 15"/>
          <p:cNvSpPr>
            <a:spLocks noChangeShapeType="1"/>
          </p:cNvSpPr>
          <p:nvPr/>
        </p:nvSpPr>
        <p:spPr bwMode="auto">
          <a:xfrm flipV="1">
            <a:off x="4859338" y="2133600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4" name="Line 16"/>
          <p:cNvSpPr>
            <a:spLocks noChangeShapeType="1"/>
          </p:cNvSpPr>
          <p:nvPr/>
        </p:nvSpPr>
        <p:spPr bwMode="auto">
          <a:xfrm flipV="1">
            <a:off x="6084888" y="1700213"/>
            <a:ext cx="863600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5" name="Line 17"/>
          <p:cNvSpPr>
            <a:spLocks noChangeShapeType="1"/>
          </p:cNvSpPr>
          <p:nvPr/>
        </p:nvSpPr>
        <p:spPr bwMode="auto">
          <a:xfrm flipV="1">
            <a:off x="6227763" y="2924175"/>
            <a:ext cx="43180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6" name="Line 18"/>
          <p:cNvSpPr>
            <a:spLocks noChangeShapeType="1"/>
          </p:cNvSpPr>
          <p:nvPr/>
        </p:nvSpPr>
        <p:spPr bwMode="auto">
          <a:xfrm flipH="1">
            <a:off x="2771775" y="3573463"/>
            <a:ext cx="1512888" cy="172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7" name="Line 19"/>
          <p:cNvSpPr>
            <a:spLocks noChangeShapeType="1"/>
          </p:cNvSpPr>
          <p:nvPr/>
        </p:nvSpPr>
        <p:spPr bwMode="auto">
          <a:xfrm>
            <a:off x="5292725" y="3644900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8628" name="Line 20"/>
          <p:cNvSpPr>
            <a:spLocks noChangeShapeType="1"/>
          </p:cNvSpPr>
          <p:nvPr/>
        </p:nvSpPr>
        <p:spPr bwMode="auto">
          <a:xfrm>
            <a:off x="5795963" y="3716338"/>
            <a:ext cx="720725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38" cy="368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Воспитательная работа лицея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500"/>
            <a:ext cx="8543925" cy="6286500"/>
          </a:xfrm>
        </p:spPr>
        <p:txBody>
          <a:bodyPr/>
          <a:lstStyle/>
          <a:p>
            <a:pPr>
              <a:defRPr/>
            </a:pPr>
            <a:r>
              <a:rPr lang="ru-RU" sz="1600" b="1" dirty="0" smtClean="0"/>
              <a:t>Тема воспитательной работы </a:t>
            </a:r>
            <a:r>
              <a:rPr lang="ru-RU" sz="1600" b="1" i="1" dirty="0" smtClean="0"/>
              <a:t>лицея в 2017–2018 учебном году:</a:t>
            </a:r>
            <a:endParaRPr lang="ru-RU" sz="1600" dirty="0" smtClean="0"/>
          </a:p>
          <a:p>
            <a:pPr>
              <a:defRPr/>
            </a:pPr>
            <a:r>
              <a:rPr lang="ru-RU" sz="1600" b="1" i="1" dirty="0" smtClean="0"/>
              <a:t>«Формирование гражданско-патриотического сознания и духовно-нравственных ценностей современного  обучающегося  в условиях ФГОС»</a:t>
            </a:r>
            <a:r>
              <a:rPr lang="ru-RU" sz="1600" b="1" dirty="0" smtClean="0"/>
              <a:t>.</a:t>
            </a:r>
            <a:endParaRPr lang="ru-RU" sz="1600" dirty="0" smtClean="0"/>
          </a:p>
          <a:p>
            <a:pPr>
              <a:defRPr/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Цель воспитательной работы </a:t>
            </a:r>
            <a:r>
              <a:rPr lang="ru-RU" sz="1600" b="1" dirty="0" smtClean="0"/>
              <a:t>в 2017-2018 году: создание условий для активной жизнедеятельности обучающихся, гражданского самоопределения и самореализации, максимального удовлетворения потребностей в интеллектуальном, культурном, физическом и нравственном развитии.</a:t>
            </a:r>
          </a:p>
          <a:p>
            <a:pPr>
              <a:defRPr/>
            </a:pP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Задачи: </a:t>
            </a:r>
            <a:r>
              <a:rPr lang="ru-RU" sz="1600" b="1" dirty="0" smtClean="0"/>
              <a:t>-Целенаправленно развивать и укреплять традиции </a:t>
            </a:r>
          </a:p>
          <a:p>
            <a:pPr>
              <a:defRPr/>
            </a:pPr>
            <a:r>
              <a:rPr lang="ru-RU" sz="1600" b="1" dirty="0" smtClean="0"/>
              <a:t>- Формировать ценностное отношение к Родине, ее культурно-историческому прошлому, государственной символике, родному языку, патриотические качества личности.</a:t>
            </a:r>
          </a:p>
          <a:p>
            <a:pPr>
              <a:defRPr/>
            </a:pPr>
            <a:r>
              <a:rPr lang="ru-RU" sz="1600" b="1" dirty="0" smtClean="0"/>
              <a:t>-Освоение  духовно нравственных качеств личности ,ценностей мировой и отечественной культуры, </a:t>
            </a:r>
            <a:r>
              <a:rPr lang="ru-RU" sz="1600" dirty="0" smtClean="0"/>
              <a:t> </a:t>
            </a:r>
            <a:r>
              <a:rPr lang="ru-RU" sz="1600" b="1" dirty="0" smtClean="0"/>
              <a:t>формирование гуманистического мировоззрения, морально- этических знаний и убеждений, формирование экологической культуры, </a:t>
            </a:r>
          </a:p>
          <a:p>
            <a:pPr>
              <a:defRPr/>
            </a:pPr>
            <a:r>
              <a:rPr lang="ru-RU" sz="1600" b="1" dirty="0" smtClean="0"/>
              <a:t>Формировать  стремление к активной  жизненной  позиции, лидерским качествам</a:t>
            </a:r>
          </a:p>
          <a:p>
            <a:pPr>
              <a:defRPr/>
            </a:pPr>
            <a:r>
              <a:rPr lang="ru-RU" sz="1600" b="1" dirty="0" smtClean="0"/>
              <a:t>Формировать ценностное  отношения  к здоровью</a:t>
            </a:r>
          </a:p>
          <a:p>
            <a:pPr>
              <a:defRPr/>
            </a:pPr>
            <a:r>
              <a:rPr lang="ru-RU" sz="1600" b="1" dirty="0" smtClean="0"/>
              <a:t> Вовлекать родителей в решение воспитательных и образовательных задач к организации совместного досуга и творческой деятельности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147050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 smtClean="0"/>
              <a:t>Результативность работы по гражданскому образованию </a:t>
            </a:r>
            <a:endParaRPr lang="ru-RU" sz="3200" dirty="0"/>
          </a:p>
        </p:txBody>
      </p:sp>
      <p:sp>
        <p:nvSpPr>
          <p:cNvPr id="70659" name="Содержимое 2"/>
          <p:cNvSpPr>
            <a:spLocks noGrp="1"/>
          </p:cNvSpPr>
          <p:nvPr>
            <p:ph idx="1"/>
          </p:nvPr>
        </p:nvSpPr>
        <p:spPr>
          <a:xfrm>
            <a:off x="323850" y="908050"/>
            <a:ext cx="8289925" cy="4608513"/>
          </a:xfrm>
        </p:spPr>
        <p:txBody>
          <a:bodyPr/>
          <a:lstStyle/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tabLst>
                <a:tab pos="457200" algn="l"/>
              </a:tabLst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2012,2013,2014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призеры республиканской олимпиады по обществознанию, информатике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2014г.- Восьмой Всероссийский конкурс достижений талантливой молодежи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«Национальное достояние России  - 2 место – 2 чел.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014г.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Бакеев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Мурат – победитель Всероссийского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телеконкурса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«Умники и умницы,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победитель Всероссийской олимпиады МГУ «Покори Воробьевы горы–2015, поступление в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Высшую школу экономики (г. Москва)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 место в республиканском конкурсе музейных экспозиций 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2015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3 место в городском конкурсе пришкольных территорий 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1 место в городском  конкурсе « Лучший правоохранительный отряд»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2016г. 2 место театра-студии «Непоседы»  в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Всероссийском фестивале детского и молодежного театрального творчества «Другое измерение» (г. Москва), 3 место в российском конкурсе-фестивале театрального искусства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2016г. 2 место в общекомандном зачете в республиканских соревнованиях «Школа безопасности», 1 место в номинации «Полоса препятствий»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2016г. – 1 место в республиканской НПК им. Л.Толстого – 2 человека в 2 номинациях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2017 г.-</a:t>
            </a:r>
            <a:r>
              <a:rPr lang="en-US" sz="1400" dirty="0" smtClean="0"/>
              <a:t>IV </a:t>
            </a:r>
            <a:r>
              <a:rPr lang="ru-RU" sz="1400" dirty="0" smtClean="0"/>
              <a:t>Всероссийская НПК по праву «Право как основа современного общества»Иванова Анна , 10б, Афанасьева Юлия, 9аБакеева Зиля11аДиплом </a:t>
            </a:r>
            <a:r>
              <a:rPr lang="en-US" sz="1400" dirty="0" smtClean="0"/>
              <a:t>III</a:t>
            </a:r>
            <a:r>
              <a:rPr lang="ru-RU" sz="1400" dirty="0" smtClean="0"/>
              <a:t> </a:t>
            </a:r>
            <a:r>
              <a:rPr lang="ru-RU" sz="1400" dirty="0" err="1" smtClean="0"/>
              <a:t>степени,Марценюк</a:t>
            </a:r>
            <a:r>
              <a:rPr lang="ru-RU" sz="1400" dirty="0" smtClean="0"/>
              <a:t> О.С. Федотова С.М.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2018 г </a:t>
            </a:r>
            <a:r>
              <a:rPr lang="ru-RU" sz="1400" dirty="0" smtClean="0"/>
              <a:t>Межрегиональная олимпиада школьников им. В.Е.Татлина</a:t>
            </a:r>
          </a:p>
          <a:p>
            <a:pPr>
              <a:defRPr/>
            </a:pPr>
            <a:r>
              <a:rPr lang="ru-RU" sz="1400" dirty="0" smtClean="0"/>
              <a:t>Абдуллина </a:t>
            </a:r>
            <a:r>
              <a:rPr lang="ru-RU" sz="1400" dirty="0" err="1" smtClean="0"/>
              <a:t>Аделина</a:t>
            </a:r>
            <a:r>
              <a:rPr lang="ru-RU" sz="1400" dirty="0" smtClean="0"/>
              <a:t> </a:t>
            </a:r>
            <a:r>
              <a:rPr lang="ru-RU" sz="1400" dirty="0" err="1" smtClean="0"/>
              <a:t>Айратовна</a:t>
            </a:r>
            <a:r>
              <a:rPr lang="ru-RU" sz="1400" dirty="0" smtClean="0"/>
              <a:t> 10б Диплом </a:t>
            </a:r>
            <a:r>
              <a:rPr lang="en-US" sz="1400" dirty="0" smtClean="0"/>
              <a:t>II</a:t>
            </a:r>
            <a:r>
              <a:rPr lang="ru-RU" sz="1400" dirty="0" smtClean="0"/>
              <a:t> степени в номинации «рисунок»</a:t>
            </a:r>
          </a:p>
          <a:p>
            <a:pPr>
              <a:defRPr/>
            </a:pPr>
            <a:r>
              <a:rPr lang="ru-RU" sz="1400" dirty="0" smtClean="0"/>
              <a:t> Диплом </a:t>
            </a:r>
            <a:r>
              <a:rPr lang="en-US" sz="1400" dirty="0" smtClean="0"/>
              <a:t>II</a:t>
            </a:r>
            <a:r>
              <a:rPr lang="ru-RU" sz="1400" dirty="0" smtClean="0"/>
              <a:t> степени в номинации «композиция в архитектуре»</a:t>
            </a:r>
          </a:p>
          <a:p>
            <a:pPr>
              <a:defRPr/>
            </a:pPr>
            <a:r>
              <a:rPr lang="ru-RU" sz="1400" dirty="0" smtClean="0"/>
              <a:t> ДАШКА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457200" algn="l"/>
              </a:tabLst>
              <a:defRPr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  <a:tabLst>
                <a:tab pos="457200" algn="l"/>
              </a:tabLst>
              <a:defRPr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60" name="Picture 3" descr="C:\Users\sinitsyn-vo\Downloads\Бакеев и Вяземс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5825" y="4724400"/>
            <a:ext cx="15922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0"/>
            <a:ext cx="189706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7858125" cy="1214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/>
              <a:t>Сформированность ценностного отношения к Родине, ее культурно-историческому прошлому</a:t>
            </a:r>
            <a:endParaRPr lang="ru-RU" dirty="0"/>
          </a:p>
        </p:txBody>
      </p:sp>
      <p:pic>
        <p:nvPicPr>
          <p:cNvPr id="5" name="Рисунок 4" descr="https://edu.tatar.ru/upload/news/1612124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3"/>
            <a:ext cx="2857520" cy="2546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https://edu.tatar.ru/upload/news/1627044.jpg">
            <a:hlinkClick r:id="rId4"/>
          </p:cNvPr>
          <p:cNvPicPr>
            <a:picLocks noGrp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57158" y="4143380"/>
            <a:ext cx="3071834" cy="1500198"/>
          </a:xfrm>
          <a:effectLst>
            <a:softEdge rad="112500"/>
          </a:effectLst>
        </p:spPr>
      </p:pic>
      <p:pic>
        <p:nvPicPr>
          <p:cNvPr id="8" name="Рисунок 7" descr="https://edu.tatar.ru/upload/news/1624575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8" y="2786058"/>
            <a:ext cx="2000264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edu.tatar.ru/upload/news/1659686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950" y="1000108"/>
            <a:ext cx="228601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s://edu.tatar.ru/upload/news/1659656.jpg">
            <a:hlinkClick r:id="rId10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6248" y="1500174"/>
            <a:ext cx="2500330" cy="1450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https://edu.tatar.ru/upload/news/1687024.jpg">
            <a:hlinkClick r:id="rId12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57554" y="3929066"/>
            <a:ext cx="2214578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s://edu.tatar.ru/upload/news/1680381.jpg">
            <a:hlinkClick r:id="rId14"/>
          </p:cNvPr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14678" y="2714620"/>
            <a:ext cx="2092960" cy="1378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90" name="Рисунок 13" descr="https://edu.tatar.ru/upload/news/1700212.jpg">
            <a:hlinkClick r:id="rId16"/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143750" y="2857500"/>
            <a:ext cx="17145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Licey5\Downloads\20180202_102135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643702" y="5143512"/>
            <a:ext cx="2071702" cy="1460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9" descr="C:\Users\Licey5\Downloads\20180202_105708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357554" y="4857760"/>
            <a:ext cx="3100242" cy="1779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93" name="Рисунок 15" descr="C:\Users\Licey5\Downloads\20170428_121854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42938" y="5357813"/>
            <a:ext cx="2928937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3" name="Рисунок 14" descr="https://edu.tatar.ru/upload/news/1717108.jpg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643188" y="1357313"/>
            <a:ext cx="2092325" cy="137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355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23556" name="Picture 4" descr="C:\Users\Приемная\Downloads\Стенд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80988"/>
            <a:ext cx="82804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/>
          <a:lstStyle/>
          <a:p>
            <a:pPr marL="742950" indent="-742950"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Мы граждане России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84996" name="Picture 2" descr="C:\Users\Licey5\Desktop\Рабочий стол 2017 февраль\1-9 мая\IMG_9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75" y="928688"/>
            <a:ext cx="2571750" cy="2071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8" name="Picture 2" descr="C:\Users\Licey5\Desktop\Рабочий стол 2017 февраль\1-9 мая\IMG_9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4357688"/>
            <a:ext cx="2786063" cy="200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9" name="Picture 4" descr="C:\Users\Licey5\Desktop\Рабочий стол 2017 февраль\12 декабпя Конституция\IMG_04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785794"/>
            <a:ext cx="266700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10" name="Picture 3" descr="C:\Users\Licey5\Desktop\Рабочий стол 2017 февраль\ВСЁЁ!!!!\фотоапрель\IMG_72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88" y="4714875"/>
            <a:ext cx="28575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3" name="Picture 2" descr="C:\Users\Licey5\Desktop\Рабочий стол 2017 февраль\ВСЁЁ!!!!\Шествие к братским могилам\IMG_56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25" y="4786313"/>
            <a:ext cx="2786063" cy="1839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Licey5\Desktop\Рабочий стол 2017 февраль\ВСЁЁ!!!!\День Победы 9мая\города герои конкурс\IMG_759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428604"/>
            <a:ext cx="3140089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Licey5\Desktop\Рабочий стол 2017 февраль\3 декабря\IMG_004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86116" y="2786058"/>
            <a:ext cx="2928958" cy="1893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14" name="Рисунок 13" descr="C:\Users\Licey5\Desktop\фотки\IMG_992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38" y="2786063"/>
            <a:ext cx="2500312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Licey5\Desktop\фотки\IMG_9728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58" y="2500306"/>
            <a:ext cx="278608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285750" y="0"/>
            <a:ext cx="8643938" cy="15716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700" b="1" dirty="0" smtClean="0"/>
              <a:t>Сформированность  активной  жизненной  позиции. лидерских качествам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73731" name="Picture 4" descr="C:\Users\Licey5\Desktop\фото2017\IMG_066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00375" y="2071688"/>
            <a:ext cx="2857500" cy="1428750"/>
          </a:xfrm>
          <a:noFill/>
        </p:spPr>
      </p:pic>
      <p:pic>
        <p:nvPicPr>
          <p:cNvPr id="73732" name="Picture 2" descr="C:\Users\Licey5\Desktop\Рабочий стол 2017 февраль\1-9 мая\IMG_97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71813"/>
            <a:ext cx="2714625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4" descr="C:\Users\Licey5\Desktop\Новая папка (2)\IMG_00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4929188"/>
            <a:ext cx="25749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Picture 2" descr="C:\Users\Licey5\Desktop\Новая папка (2)\Парламентский урок с министорм экономики РТ Здуновым А.А.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75" y="3500438"/>
            <a:ext cx="300037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5" name="Picture 3" descr="C:\Users\Licey5\Desktop\фото2017\IMG_066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88" y="5000625"/>
            <a:ext cx="2898775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6" name="Picture 2" descr="C:\Users\Licey5\Desktop\фото2017\IMG_074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25" y="1285875"/>
            <a:ext cx="2722563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7" name="Picture 3" descr="C:\Users\Licey5\Desktop\фото2017\IMG_085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5063" y="3071813"/>
            <a:ext cx="2547937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8" name="Picture 6" descr="C:\Users\Licey5\Desktop\лагерь\IMG_025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50" y="1214438"/>
            <a:ext cx="257175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9" name="Picture 3" descr="C:\Users\Licey5\Desktop\Рабочий стол 2017 февраль\5 День добра в лицее №5\IMG_008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71813" y="5072063"/>
            <a:ext cx="2857500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0" name="Рисунок 11" descr="C:\Users\Licey5\Desktop\фотки\IMG_9735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143250" y="1143000"/>
            <a:ext cx="276701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043863" cy="22145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</a:rPr>
              <a:t>Сформированность  лидерских качеств личности</a:t>
            </a:r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300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</a:rPr>
              <a:t>Президент  ДОО « Форум», « Лидер-</a:t>
            </a:r>
            <a:r>
              <a:rPr lang="ru-RU" sz="1300" b="1" dirty="0" smtClean="0"/>
              <a:t> 2016» Салтыкова Яна  , сейчас возглавляет муниципальную детскую организацию « Дети Казани» .  «Лидером года -2017» в районе и городе  стала </a:t>
            </a:r>
            <a:r>
              <a:rPr lang="ru-RU" sz="1300" b="1" dirty="0" err="1" smtClean="0"/>
              <a:t>Бакеева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Зиля</a:t>
            </a:r>
            <a:r>
              <a:rPr lang="ru-RU" sz="1300" b="1" dirty="0" smtClean="0"/>
              <a:t> 11кл., и </a:t>
            </a:r>
            <a:r>
              <a:rPr lang="ru-RU" sz="1300" b="1" dirty="0" err="1" smtClean="0"/>
              <a:t>Ильмухаметова</a:t>
            </a:r>
            <a:r>
              <a:rPr lang="ru-RU" sz="1300" b="1" dirty="0" smtClean="0"/>
              <a:t>  </a:t>
            </a:r>
            <a:r>
              <a:rPr lang="ru-RU" sz="1300" b="1" dirty="0" err="1" smtClean="0"/>
              <a:t>Гулия</a:t>
            </a:r>
            <a:r>
              <a:rPr lang="ru-RU" sz="1300" b="1" dirty="0" smtClean="0"/>
              <a:t> 10кл. Лидеры лицея : Салтыкова Яна, </a:t>
            </a:r>
            <a:r>
              <a:rPr lang="ru-RU" sz="1300" b="1" dirty="0" err="1" smtClean="0"/>
              <a:t>Бакеева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Зиля</a:t>
            </a:r>
            <a:r>
              <a:rPr lang="ru-RU" sz="1300" b="1" dirty="0" smtClean="0"/>
              <a:t> , </a:t>
            </a:r>
            <a:r>
              <a:rPr lang="ru-RU" sz="1300" b="1" dirty="0" err="1" smtClean="0"/>
              <a:t>Ильмухаметова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Гулия</a:t>
            </a:r>
            <a:r>
              <a:rPr lang="ru-RU" sz="1300" b="1" dirty="0" smtClean="0"/>
              <a:t>, Азизова Эльза10кл приняли активное участие в «Форуме юных граждан» в Казанской  Ратуше организованном Министерством по делам молодёжи и спорту РТ. Яна была модератором встречи . </a:t>
            </a:r>
            <a:r>
              <a:rPr lang="ru-RU" sz="1300" b="1" dirty="0" err="1" smtClean="0"/>
              <a:t>Бакеева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Зиля</a:t>
            </a:r>
            <a:r>
              <a:rPr lang="ru-RU" sz="1300" b="1" dirty="0" smtClean="0"/>
              <a:t> и Салтыкова Яна получили грамоты за активное участие в жизни города  от главы Исполкома города Казани Фаттахова Д.И   и Министра по делам молодёжи и спорта РТ  Леонова Вл. Ал</a:t>
            </a:r>
            <a:endParaRPr lang="ru-RU" sz="1300" b="1" dirty="0"/>
          </a:p>
        </p:txBody>
      </p:sp>
      <p:pic>
        <p:nvPicPr>
          <p:cNvPr id="4" name="Содержимое 3" descr="C:\Users\Licey5\AppData\Local\Temp\Rar$DR03.657\IMG-20180406-WA0027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2500306"/>
            <a:ext cx="3214742" cy="1857388"/>
          </a:xfrm>
          <a:effectLst>
            <a:softEdge rad="112500"/>
          </a:effectLst>
        </p:spPr>
      </p:pic>
      <p:pic>
        <p:nvPicPr>
          <p:cNvPr id="5" name="Рисунок 4" descr="C:\Users\Licey5\AppData\Local\Temp\Rar$DR04.657\IMG-20180406-WA00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11625">
            <a:off x="5751638" y="2604134"/>
            <a:ext cx="3212823" cy="1798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Licey5\AppData\Local\Temp\Rar$DR05.422\IMG-20180406-WA00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500570"/>
            <a:ext cx="350049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Licey5\AppData\Local\Temp\Rar$DR05.704\IMG-20180406-WA003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4357694"/>
            <a:ext cx="321471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Licey5\AppData\Local\Temp\Rar$DR06.688\IMG-20180406-WA00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2357430"/>
            <a:ext cx="2038350" cy="2254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Licey5\Downloads\IMG-20180406-WA005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4572008"/>
            <a:ext cx="185738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8501063" cy="12858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 smtClean="0"/>
              <a:t>   формирование       гуманистического мировоззрения</a:t>
            </a:r>
            <a:endParaRPr lang="ru-RU" sz="2400" dirty="0"/>
          </a:p>
        </p:txBody>
      </p:sp>
      <p:pic>
        <p:nvPicPr>
          <p:cNvPr id="5" name="Рисунок 4" descr="https://edu.tatar.ru/upload/news/1593365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142984"/>
            <a:ext cx="321471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edu.tatar.ru/upload/news/1588086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286124"/>
            <a:ext cx="250033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Licey5\Downloads\20171120_1021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3143248"/>
            <a:ext cx="3071834" cy="2208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82" name="Рисунок 8" descr="https://edu.tatar.ru/upload/news/1613923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8" y="1357313"/>
            <a:ext cx="2214562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3" name="Рисунок 9" descr="C:\Users\Licey5\Downloads\20171111_16044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063" y="5072063"/>
            <a:ext cx="2706687" cy="152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4" name="Содержимое 12" descr="C:\Users\Licey5\Downloads\20171120_101612.jpg"/>
          <p:cNvPicPr>
            <a:picLocks noGrp="1"/>
          </p:cNvPicPr>
          <p:nvPr>
            <p:ph sz="quarter" idx="1"/>
          </p:nvPr>
        </p:nvPicPr>
        <p:blipFill>
          <a:blip r:embed="rId10"/>
          <a:srcRect/>
          <a:stretch>
            <a:fillRect/>
          </a:stretch>
        </p:blipFill>
        <p:spPr>
          <a:xfrm>
            <a:off x="6215063" y="4643438"/>
            <a:ext cx="2495550" cy="1785937"/>
          </a:xfrm>
        </p:spPr>
      </p:pic>
      <p:pic>
        <p:nvPicPr>
          <p:cNvPr id="75785" name="Рисунок 13" descr="C:\Users\Licey5\Downloads\20171023_17573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86500" y="1500188"/>
            <a:ext cx="22891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6" name="Рисунок 11" descr="C:\Users\Licey5\Downloads\20170428_121854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643313" y="5357813"/>
            <a:ext cx="2300287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8072438" cy="150018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.</a:t>
            </a:r>
            <a:r>
              <a:rPr lang="ru-RU" sz="2800" b="1" dirty="0" smtClean="0"/>
              <a:t> </a:t>
            </a:r>
            <a:r>
              <a:rPr lang="ru-RU" sz="2700" b="1" dirty="0" smtClean="0"/>
              <a:t>Сформированность  ценностного  отношения  к здоровью через внеурочную деятельность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 smtClean="0">
              <a:solidFill>
                <a:srgbClr val="FF0000"/>
              </a:solidFill>
            </a:endParaRPr>
          </a:p>
        </p:txBody>
      </p:sp>
      <p:pic>
        <p:nvPicPr>
          <p:cNvPr id="76803" name="Picture 2" descr="C:\Users\Licey5\Desktop\907094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 rot="21063711">
            <a:off x="384175" y="1589088"/>
            <a:ext cx="2851150" cy="2130425"/>
          </a:xfrm>
          <a:noFill/>
        </p:spPr>
      </p:pic>
      <p:pic>
        <p:nvPicPr>
          <p:cNvPr id="76804" name="Picture 2" descr="C:\Users\Licey5\Desktop\12509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91720">
            <a:off x="5973763" y="2005013"/>
            <a:ext cx="276383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3" descr="C:\Users\Licey5\Desktop\122093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88" y="1428750"/>
            <a:ext cx="27940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2" descr="C:\Users\Licey5\Desktop\фото2017\IMG_064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8" y="3786188"/>
            <a:ext cx="3517900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Picture 7" descr="C:\Users\Licey5\Desktop\стенд мой вклад 2030\IMG_055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225838" y="13328650"/>
            <a:ext cx="2347912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8" name="Picture 2" descr="C:\Users\Licey5\Desktop\стенд мой вклад 2030\IMG_055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50" y="3571875"/>
            <a:ext cx="3500438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Лучшие команды в спорте</a:t>
            </a:r>
            <a:endParaRPr lang="ru-RU" dirty="0"/>
          </a:p>
        </p:txBody>
      </p:sp>
      <p:sp>
        <p:nvSpPr>
          <p:cNvPr id="7782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z="2000" smtClean="0"/>
              <a:t>Первенство по баскетболу среди учащихся-девушек – 3 место ( учитель Троицкая Л.А.)</a:t>
            </a:r>
          </a:p>
          <a:p>
            <a:r>
              <a:rPr lang="ru-RU" sz="2000" smtClean="0"/>
              <a:t>Турнир по шахматам на Кубок Мэра Казани</a:t>
            </a:r>
          </a:p>
          <a:p>
            <a:r>
              <a:rPr lang="ru-RU" sz="2000" smtClean="0"/>
              <a:t> 3 место Зарипов Алан</a:t>
            </a:r>
          </a:p>
          <a:p>
            <a:r>
              <a:rPr lang="ru-RU" sz="2000" smtClean="0"/>
              <a:t>Соревнования по лыжным гонкам среди девушек 2 место ( Троицкие В.М. и Троицкая Л.А.)</a:t>
            </a:r>
          </a:p>
          <a:p>
            <a:r>
              <a:rPr lang="ru-RU" sz="2000" smtClean="0"/>
              <a:t>Соревнования по плаванию среди учащихся-девушек общеобразовательных учреждений Вахитовского района г.Казани 2 место -Троицкая Л.А.)</a:t>
            </a:r>
          </a:p>
          <a:p>
            <a:r>
              <a:rPr lang="ru-RU" sz="2000" smtClean="0"/>
              <a:t> Городской Шахматный турнир «Белая ладья» - Фазылова Кадрия 1 место ( 3класс).</a:t>
            </a:r>
          </a:p>
          <a:p>
            <a:r>
              <a:rPr lang="ru-RU" sz="2000" smtClean="0"/>
              <a:t>Созданы три команды по футболу для участия в соревнованиях « Кожаный мяч».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WP_20180404_17_16_21_P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714356"/>
            <a:ext cx="1432949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7467600" cy="571500"/>
          </a:xfrm>
        </p:spPr>
        <p:txBody>
          <a:bodyPr/>
          <a:lstStyle/>
          <a:p>
            <a:pPr>
              <a:defRPr/>
            </a:pPr>
            <a:r>
              <a:rPr lang="ru-RU" dirty="0" err="1" smtClean="0"/>
              <a:t>Коворкинг</a:t>
            </a:r>
            <a:r>
              <a:rPr lang="ru-RU" dirty="0" smtClean="0"/>
              <a:t> -система</a:t>
            </a:r>
            <a:endParaRPr lang="ru-RU" dirty="0"/>
          </a:p>
        </p:txBody>
      </p:sp>
      <p:pic>
        <p:nvPicPr>
          <p:cNvPr id="14" name="Содержимое 13" descr="IMG_20180404_144217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5929322" y="4714884"/>
            <a:ext cx="3214678" cy="2143116"/>
          </a:xfrm>
          <a:effectLst>
            <a:softEdge rad="112500"/>
          </a:effectLst>
        </p:spPr>
      </p:pic>
      <p:pic>
        <p:nvPicPr>
          <p:cNvPr id="8" name="Рисунок 7" descr="IMG_20180404_1445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487169"/>
            <a:ext cx="4214810" cy="2370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_20180404_1438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928670"/>
            <a:ext cx="3143272" cy="164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WP_20180404_15_41_20_Pr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29454" y="1071546"/>
            <a:ext cx="1892742" cy="3357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WP_20180404_15_39_32_Pr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4876" y="642918"/>
            <a:ext cx="199329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WP_20180404_15_41_36_Pr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6248" y="4569522"/>
            <a:ext cx="1643074" cy="2288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Licey5\Desktop\Светлане Анатольевне\Wja0bKlq9G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596" y="2643182"/>
            <a:ext cx="414340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200" b="1" dirty="0" smtClean="0"/>
              <a:t>Клуб болельщиков БК «</a:t>
            </a:r>
            <a:r>
              <a:rPr lang="ru-RU" sz="3200" b="1" dirty="0" err="1" smtClean="0"/>
              <a:t>Уникс</a:t>
            </a:r>
            <a:r>
              <a:rPr lang="ru-RU" sz="3200" b="1" dirty="0" smtClean="0"/>
              <a:t>»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b="1" dirty="0" smtClean="0"/>
              <a:t>Лицейский клуб поддержки БК «УНИКС» не пропускает матчи любимой команды! </a:t>
            </a:r>
            <a:endParaRPr lang="ru-RU" sz="1800" b="1" dirty="0"/>
          </a:p>
        </p:txBody>
      </p:sp>
      <p:pic>
        <p:nvPicPr>
          <p:cNvPr id="80899" name="Содержимое 3" descr="https://edu.tatar.ru/upload/news/1618285.jpg">
            <a:hlinkClick r:id="rId3"/>
          </p:cNvPr>
          <p:cNvPicPr>
            <a:picLocks noGrp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 rot="20662723">
            <a:off x="196337" y="1699468"/>
            <a:ext cx="2794000" cy="1841500"/>
          </a:xfrm>
          <a:effectLst>
            <a:softEdge rad="112500"/>
          </a:effectLst>
        </p:spPr>
      </p:pic>
      <p:pic>
        <p:nvPicPr>
          <p:cNvPr id="80900" name="Picture 4" descr="C:\Users\Licey5\Downloads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90331">
            <a:off x="6138752" y="1944103"/>
            <a:ext cx="2857500" cy="1975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0901" name="Picture 5" descr="C:\Users\Licey5\Downloads\ad6d052131242794e7984428943dd09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4500570"/>
            <a:ext cx="3141225" cy="2090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0902" name="Picture 6" descr="C:\Users\Licey5\Downloads\5Б Лицей №5 Матч в АК Барсе 25 декабр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317668">
            <a:off x="6035078" y="4143159"/>
            <a:ext cx="2571768" cy="1446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C:\Users\Licey5\Downloads\20180402_17413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485137">
            <a:off x="5742258" y="5192673"/>
            <a:ext cx="2585061" cy="1379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Licey5\Desktop\фотки\Мастер класс от УНИКСА (2)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6248" y="1142984"/>
            <a:ext cx="235745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81" name="Рисунок 9" descr="C:\Users\Licey5\Desktop\фотки\IMG_942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71750" y="2857500"/>
            <a:ext cx="3786188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6929438" cy="8572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формирование экологической культуры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 Проект «Сценический</a:t>
            </a:r>
            <a:r>
              <a:rPr lang="en-US" sz="2000" dirty="0" smtClean="0"/>
              <a:t> battle</a:t>
            </a:r>
            <a:r>
              <a:rPr lang="ru-RU" sz="2000" dirty="0" smtClean="0"/>
              <a:t>»,  посвящённый</a:t>
            </a:r>
            <a:br>
              <a:rPr lang="ru-RU" sz="2000" dirty="0" smtClean="0"/>
            </a:br>
            <a:r>
              <a:rPr lang="ru-RU" sz="2000" dirty="0" smtClean="0"/>
              <a:t> «Году экологии»</a:t>
            </a:r>
            <a:endParaRPr lang="ru-RU" sz="2000" dirty="0"/>
          </a:p>
        </p:txBody>
      </p:sp>
      <p:pic>
        <p:nvPicPr>
          <p:cNvPr id="113666" name="Picture 2" descr="C:\Users\Licey5\Downloads\20171208_1501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041386">
            <a:off x="4923816" y="3252067"/>
            <a:ext cx="3417701" cy="1922457"/>
          </a:xfrm>
          <a:effectLst>
            <a:softEdge rad="112500"/>
          </a:effectLst>
        </p:spPr>
      </p:pic>
      <p:pic>
        <p:nvPicPr>
          <p:cNvPr id="6" name="Рисунок 5" descr="C:\Users\Licey5\Downloads\20171208_1626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04619">
            <a:off x="5748873" y="1687285"/>
            <a:ext cx="3033062" cy="1673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Licey5\Downloads\20171208_150123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285992"/>
            <a:ext cx="231723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Licey5\Downloads\20171208_1458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285992"/>
            <a:ext cx="2214578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Licey5\Downloads\20171208_11185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714752"/>
            <a:ext cx="3786214" cy="1714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Licey5\Downloads\20171207_12010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4892867"/>
            <a:ext cx="2428892" cy="1965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Licey5\Downloads\20171207_12114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5521521"/>
            <a:ext cx="1928826" cy="1336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0906" name="Рисунок 12" descr="C:\Users\Licey5\Downloads\20171206_15041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86313" y="4857750"/>
            <a:ext cx="28575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Licey5\Downloads\1603935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72330" y="357166"/>
            <a:ext cx="1691847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Users\Licey5\Downloads\20180319_11435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071997">
            <a:off x="-19560" y="812415"/>
            <a:ext cx="1752264" cy="1553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pic>
        <p:nvPicPr>
          <p:cNvPr id="15" name="Рисунок 14" descr="C:\Users\Licey5\Downloads\20171201_150858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5984" y="1000108"/>
            <a:ext cx="3714776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14176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700" b="1" dirty="0" smtClean="0"/>
              <a:t>Сформированность  ценностного  отношения  к экологическому здоровью.</a:t>
            </a:r>
            <a:br>
              <a:rPr lang="ru-RU" sz="2700" b="1" dirty="0" smtClean="0"/>
            </a:br>
            <a:r>
              <a:rPr lang="ru-RU" sz="2700" dirty="0" smtClean="0">
                <a:solidFill>
                  <a:srgbClr val="FF0000"/>
                </a:solidFill>
              </a:rPr>
              <a:t>Акция «Здоровая Россия» СМС -дети</a:t>
            </a:r>
          </a:p>
        </p:txBody>
      </p:sp>
      <p:pic>
        <p:nvPicPr>
          <p:cNvPr id="81923" name="Picture 2" descr="C:\Users\Licey5\Pictures\htmlimage (1)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357313"/>
            <a:ext cx="3760788" cy="2286000"/>
          </a:xfrm>
          <a:noFill/>
        </p:spPr>
      </p:pic>
      <p:pic>
        <p:nvPicPr>
          <p:cNvPr id="81924" name="Picture 6" descr="C:\Users\Licey5\Pictures\htmlimage (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1357313"/>
            <a:ext cx="4286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7" descr="C:\Users\Licey5\Pictures\htmlimage (3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4357688"/>
            <a:ext cx="376713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Picture 8" descr="C:\Users\Licey5\Pictures\htmlimag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3" y="4357688"/>
            <a:ext cx="464343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Прямоугольник 10"/>
          <p:cNvSpPr>
            <a:spLocks noChangeArrowheads="1"/>
          </p:cNvSpPr>
          <p:nvPr/>
        </p:nvSpPr>
        <p:spPr bwMode="auto">
          <a:xfrm>
            <a:off x="4500563" y="3786188"/>
            <a:ext cx="3429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Республиканская акция «Будь готов! Скажи, нет!»</a:t>
            </a:r>
          </a:p>
        </p:txBody>
      </p:sp>
      <p:sp>
        <p:nvSpPr>
          <p:cNvPr id="81928" name="Прямоугольник 11"/>
          <p:cNvSpPr>
            <a:spLocks noChangeArrowheads="1"/>
          </p:cNvSpPr>
          <p:nvPr/>
        </p:nvSpPr>
        <p:spPr bwMode="auto">
          <a:xfrm>
            <a:off x="1071563" y="3571875"/>
            <a:ext cx="2786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Республиканская акция «Поделись улыбкой»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Программа развития</a:t>
            </a:r>
            <a:endParaRPr lang="ru-RU" dirty="0"/>
          </a:p>
        </p:txBody>
      </p:sp>
      <p:sp>
        <p:nvSpPr>
          <p:cNvPr id="24579" name="Содержимое 1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z="2000" smtClean="0"/>
              <a:t>«</a:t>
            </a:r>
            <a:r>
              <a:rPr lang="ru-RU" sz="3200" smtClean="0">
                <a:cs typeface="Aharoni" pitchFamily="2" charset="-79"/>
              </a:rPr>
              <a:t>Школа </a:t>
            </a:r>
            <a:r>
              <a:rPr lang="en-US" sz="3200" smtClean="0">
                <a:latin typeface="Aharoni" pitchFamily="2" charset="-79"/>
                <a:cs typeface="Aharoni" pitchFamily="2" charset="-79"/>
              </a:rPr>
              <a:t> </a:t>
            </a:r>
            <a:r>
              <a:rPr lang="ru-RU" sz="3200" smtClean="0">
                <a:cs typeface="Aharoni" pitchFamily="2" charset="-79"/>
              </a:rPr>
              <a:t>ключевых компетенций» на 2015-2020 годы. Программа определяет стратегию приоритетного развития системы образования лицея и механизмы ее реализации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Содержимое 1"/>
          <p:cNvSpPr>
            <a:spLocks noGrp="1"/>
          </p:cNvSpPr>
          <p:nvPr>
            <p:ph idx="1"/>
          </p:nvPr>
        </p:nvSpPr>
        <p:spPr>
          <a:xfrm>
            <a:off x="285750" y="857250"/>
            <a:ext cx="8501063" cy="5572125"/>
          </a:xfrm>
        </p:spPr>
        <p:txBody>
          <a:bodyPr/>
          <a:lstStyle/>
          <a:p>
            <a:r>
              <a:rPr lang="ru-RU" smtClean="0"/>
              <a:t>Целесообразно организованна внеурочная воспитательная работа с учащимися, абсолютное большинство обучающихся включены в разнообразные занятия по интересам в свободное от учебных занятий время, особенно большое количество обучающихся занималось в театре –студии «Непоседы» и Муз. школе №26. Охват учащихся дополнительным образованием лицея составил 80 % в прошедшем учебном году являлись: программы  театра студии «Непоседы», общая физическая подготовка, «Польская культура», « Основы светской культуры», «Школа АРТИК», «Техническое творчество»,  «Баскетбол» ,» Занимательный английский», ИЗО и др.</a:t>
            </a:r>
          </a:p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 smtClean="0"/>
              <a:t>Внеурочная деятельность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Занятость детей в дополнительном образовании лицея</a:t>
            </a:r>
          </a:p>
        </p:txBody>
      </p:sp>
      <p:sp>
        <p:nvSpPr>
          <p:cNvPr id="99332" name="Oval 4"/>
          <p:cNvSpPr>
            <a:spLocks noChangeArrowheads="1"/>
          </p:cNvSpPr>
          <p:nvPr/>
        </p:nvSpPr>
        <p:spPr bwMode="auto">
          <a:xfrm>
            <a:off x="5286375" y="1000125"/>
            <a:ext cx="3429000" cy="1714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/>
              <a:t>Область физической культуры</a:t>
            </a:r>
          </a:p>
          <a:p>
            <a:pPr algn="ctr"/>
            <a:r>
              <a:rPr lang="ru-RU" sz="1600" b="1"/>
              <a:t>(баскетбол, каратэ)</a:t>
            </a:r>
          </a:p>
          <a:p>
            <a:pPr algn="ctr"/>
            <a:r>
              <a:rPr lang="ru-RU" sz="1600" b="1"/>
              <a:t>45 уч-ся</a:t>
            </a:r>
          </a:p>
        </p:txBody>
      </p:sp>
      <p:sp>
        <p:nvSpPr>
          <p:cNvPr id="99333" name="Oval 5"/>
          <p:cNvSpPr>
            <a:spLocks noChangeArrowheads="1"/>
          </p:cNvSpPr>
          <p:nvPr/>
        </p:nvSpPr>
        <p:spPr bwMode="auto">
          <a:xfrm>
            <a:off x="5572125" y="4714875"/>
            <a:ext cx="3143250" cy="18573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Социально-педагогическое</a:t>
            </a:r>
          </a:p>
          <a:p>
            <a:pPr algn="ctr"/>
            <a:r>
              <a:rPr lang="ru-RU" sz="1400" b="1"/>
              <a:t>(польский ,англ. языки, пресс -центр)</a:t>
            </a:r>
          </a:p>
          <a:p>
            <a:pPr algn="ctr"/>
            <a:r>
              <a:rPr lang="ru-RU" sz="1400" b="1"/>
              <a:t>45уч-ся </a:t>
            </a:r>
          </a:p>
        </p:txBody>
      </p:sp>
      <p:sp>
        <p:nvSpPr>
          <p:cNvPr id="83973" name="Rectangle 6"/>
          <p:cNvSpPr>
            <a:spLocks noChangeArrowheads="1"/>
          </p:cNvSpPr>
          <p:nvPr/>
        </p:nvSpPr>
        <p:spPr bwMode="auto">
          <a:xfrm>
            <a:off x="4857750" y="128587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</p:txBody>
      </p:sp>
      <p:pic>
        <p:nvPicPr>
          <p:cNvPr id="83974" name="Picture 7" descr="j0195384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63938" y="2487613"/>
            <a:ext cx="1906587" cy="2163762"/>
          </a:xfrm>
          <a:noFill/>
        </p:spPr>
      </p:pic>
      <p:sp>
        <p:nvSpPr>
          <p:cNvPr id="83975" name="Oval 8"/>
          <p:cNvSpPr>
            <a:spLocks noChangeArrowheads="1"/>
          </p:cNvSpPr>
          <p:nvPr/>
        </p:nvSpPr>
        <p:spPr bwMode="auto">
          <a:xfrm>
            <a:off x="395288" y="1700213"/>
            <a:ext cx="2952750" cy="18716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Естественно-научное </a:t>
            </a:r>
          </a:p>
          <a:p>
            <a:pPr algn="ctr"/>
            <a:r>
              <a:rPr lang="ru-RU" b="1"/>
              <a:t>(</a:t>
            </a:r>
            <a:r>
              <a:rPr lang="ru-RU" sz="1400" b="1"/>
              <a:t>конструирование и экология</a:t>
            </a:r>
            <a:r>
              <a:rPr lang="ru-RU" b="1"/>
              <a:t>)</a:t>
            </a:r>
          </a:p>
          <a:p>
            <a:pPr algn="ctr"/>
            <a:r>
              <a:rPr lang="ru-RU" sz="1400" b="1"/>
              <a:t>30  уч-ся</a:t>
            </a:r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5715000" y="2857500"/>
            <a:ext cx="3143250" cy="17859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Туристско-краеведческое</a:t>
            </a:r>
          </a:p>
          <a:p>
            <a:pPr algn="ctr"/>
            <a:r>
              <a:rPr lang="ru-RU" sz="1600" b="1"/>
              <a:t>(краеведение ,туризм)</a:t>
            </a:r>
          </a:p>
          <a:p>
            <a:pPr algn="ctr"/>
            <a:r>
              <a:rPr lang="ru-RU" sz="1600" b="1"/>
              <a:t>39уч-ся</a:t>
            </a:r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428625" y="4071938"/>
            <a:ext cx="3357563" cy="2286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Область искусства </a:t>
            </a:r>
          </a:p>
          <a:p>
            <a:pPr algn="ctr"/>
            <a:r>
              <a:rPr lang="ru-RU" sz="1600" b="1"/>
              <a:t>(театр»Непоседы», </a:t>
            </a:r>
          </a:p>
          <a:p>
            <a:pPr algn="ctr"/>
            <a:r>
              <a:rPr lang="ru-RU" sz="1600" b="1"/>
              <a:t>польская культура ,</a:t>
            </a:r>
          </a:p>
          <a:p>
            <a:pPr algn="ctr"/>
            <a:r>
              <a:rPr lang="ru-RU" sz="1600" b="1"/>
              <a:t>хореография, студия «АРТИК»</a:t>
            </a:r>
          </a:p>
          <a:p>
            <a:pPr algn="ctr"/>
            <a:r>
              <a:rPr lang="ru-RU" sz="1600" b="1"/>
              <a:t>135 уч-ся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3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animBg="1"/>
      <p:bldP spid="99333" grpId="0" animBg="1"/>
      <p:bldP spid="10" grpId="0" animBg="1"/>
      <p:bldP spid="1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       Фольклор -этнокультурная  группа ( 3б,3в,4б,4в,5б,5в,6б,7б)</a:t>
            </a:r>
            <a:endParaRPr lang="ru-RU" dirty="0"/>
          </a:p>
        </p:txBody>
      </p:sp>
      <p:pic>
        <p:nvPicPr>
          <p:cNvPr id="4" name="Содержимое 3" descr="https://edu.tatar.ru/upload/news/1587710.jpg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034" y="1571612"/>
            <a:ext cx="2794000" cy="1841500"/>
          </a:xfrm>
          <a:effectLst>
            <a:softEdge rad="112500"/>
          </a:effectLst>
        </p:spPr>
      </p:pic>
      <p:pic>
        <p:nvPicPr>
          <p:cNvPr id="5" name="Рисунок 4" descr="https://edu.tatar.ru/upload/news/1631274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1643050"/>
            <a:ext cx="314327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493" name="Рисунок 6" descr="https://edu.tatar.ru/upload/news/170787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1571624"/>
            <a:ext cx="2357454" cy="171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8" name="Рисунок 5" descr="C:\Users\Licey5\Downloads\20171125_0943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8" y="4143375"/>
            <a:ext cx="192881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Licey5\Downloads\20171004_13305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693182">
            <a:off x="7001373" y="4986538"/>
            <a:ext cx="1399396" cy="1716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Licey5\Downloads\20170524_101755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9" y="3857628"/>
            <a:ext cx="414340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5001" name="Рисунок 9" descr="C:\Users\Licey5\Downloads\20171227_13160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9375" y="3357563"/>
            <a:ext cx="21907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186737" cy="7254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Внеурочная деятельность</a:t>
            </a:r>
          </a:p>
        </p:txBody>
      </p:sp>
      <p:pic>
        <p:nvPicPr>
          <p:cNvPr id="86019" name="Picture 4" descr="C:\Users\Licey5\Desktop\фото2017\IMG_075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071563"/>
            <a:ext cx="3143250" cy="1928812"/>
          </a:xfrm>
          <a:noFill/>
        </p:spPr>
      </p:pic>
      <p:pic>
        <p:nvPicPr>
          <p:cNvPr id="86020" name="Picture 3" descr="C:\Users\Licey5\Desktop\фото2017\IMG_075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1143000"/>
            <a:ext cx="27320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4" descr="C:\Users\Licey5\Desktop\фото2017\IMG_07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13" y="3214688"/>
            <a:ext cx="2714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2" name="Picture 2" descr="C:\Users\Licey5\Desktop\фото2017\IMG_077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63" y="4714875"/>
            <a:ext cx="31432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3" name="Picture 2" descr="C:\Users\Licey5\Desktop\Новая папка (2)\IMG_998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38" y="1214438"/>
            <a:ext cx="2476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2" descr="C:\Users\Licey5\Desktop\фото2017\IMG_079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3143250"/>
            <a:ext cx="2643188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5" name="Picture 4" descr="C:\Users\Licey5\Desktop\фото2017\IMG_085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50" y="2928938"/>
            <a:ext cx="33575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6" name="Picture 5" descr="C:\Users\Licey5\Desktop\фото2017\IMG_075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38" y="4786313"/>
            <a:ext cx="2509837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7" name="Picture 5" descr="C:\Users\Licey5\Desktop\стенд мой вклад 2030\Баннер 2030\902548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8625" y="4857750"/>
            <a:ext cx="2794000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Содержимое 2"/>
          <p:cNvSpPr>
            <a:spLocks noGrp="1"/>
          </p:cNvSpPr>
          <p:nvPr>
            <p:ph sz="quarter" idx="1"/>
          </p:nvPr>
        </p:nvSpPr>
        <p:spPr>
          <a:xfrm>
            <a:off x="0" y="214313"/>
            <a:ext cx="9144000" cy="625951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1" smtClean="0"/>
              <a:t>    </a:t>
            </a:r>
            <a:r>
              <a:rPr lang="ru-RU" b="1" smtClean="0">
                <a:solidFill>
                  <a:srgbClr val="000099"/>
                </a:solidFill>
              </a:rPr>
              <a:t>Пресс-центр </a:t>
            </a:r>
            <a:r>
              <a:rPr lang="ru-RU" sz="2000" b="1" smtClean="0">
                <a:solidFill>
                  <a:srgbClr val="000099"/>
                </a:solidFill>
              </a:rPr>
              <a:t>«Лицеист » руководитель Марценюк О.С.</a:t>
            </a:r>
          </a:p>
          <a:p>
            <a:pPr algn="ctr">
              <a:buFont typeface="Wingdings" pitchFamily="2" charset="2"/>
              <a:buNone/>
            </a:pPr>
            <a:r>
              <a:rPr lang="ru-RU" sz="2000" b="1" smtClean="0">
                <a:solidFill>
                  <a:srgbClr val="000099"/>
                </a:solidFill>
              </a:rPr>
              <a:t>и  учащиеся 5Б и 6А классов – это творческое </a:t>
            </a:r>
          </a:p>
          <a:p>
            <a:pPr algn="ctr">
              <a:buFont typeface="Wingdings" pitchFamily="2" charset="2"/>
              <a:buNone/>
            </a:pPr>
            <a:r>
              <a:rPr lang="ru-RU" sz="2000" b="1" smtClean="0">
                <a:solidFill>
                  <a:srgbClr val="000099"/>
                </a:solidFill>
              </a:rPr>
              <a:t>ученическое объединение, функционирование </a:t>
            </a:r>
          </a:p>
          <a:p>
            <a:pPr algn="ctr">
              <a:buFont typeface="Wingdings" pitchFamily="2" charset="2"/>
              <a:buNone/>
            </a:pPr>
            <a:r>
              <a:rPr lang="ru-RU" sz="2000" b="1" smtClean="0">
                <a:solidFill>
                  <a:srgbClr val="000099"/>
                </a:solidFill>
              </a:rPr>
              <a:t>которого направлено на формирование яркой </a:t>
            </a:r>
          </a:p>
          <a:p>
            <a:pPr algn="ctr"/>
            <a:r>
              <a:rPr lang="ru-RU" sz="2000" b="1" smtClean="0">
                <a:solidFill>
                  <a:srgbClr val="000099"/>
                </a:solidFill>
              </a:rPr>
              <a:t>творческой индивидуальности, ориентированной </a:t>
            </a:r>
          </a:p>
          <a:p>
            <a:pPr algn="ctr">
              <a:buFont typeface="Wingdings" pitchFamily="2" charset="2"/>
              <a:buNone/>
            </a:pPr>
            <a:r>
              <a:rPr lang="ru-RU" sz="2000" b="1" smtClean="0">
                <a:solidFill>
                  <a:srgbClr val="000099"/>
                </a:solidFill>
              </a:rPr>
              <a:t>на созидательную социальную деятельность</a:t>
            </a:r>
          </a:p>
          <a:p>
            <a:endParaRPr lang="ru-RU" smtClean="0"/>
          </a:p>
        </p:txBody>
      </p:sp>
      <p:pic>
        <p:nvPicPr>
          <p:cNvPr id="87043" name="Picture 2" descr="C:\Users\Licey5\Downloads\20180404_164204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58452">
            <a:off x="412750" y="2900363"/>
            <a:ext cx="36703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3" descr="C:\Users\Licey5\Downloads\20180404_164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63217">
            <a:off x="4606925" y="2835275"/>
            <a:ext cx="3824288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612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                            Газета « Лицеист»</a:t>
            </a:r>
            <a:endParaRPr lang="ru-RU" dirty="0"/>
          </a:p>
        </p:txBody>
      </p:sp>
      <p:sp>
        <p:nvSpPr>
          <p:cNvPr id="8806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50"/>
            <a:ext cx="8186738" cy="5616575"/>
          </a:xfrm>
        </p:spPr>
        <p:txBody>
          <a:bodyPr/>
          <a:lstStyle/>
          <a:p>
            <a:r>
              <a:rPr lang="ru-RU" sz="1800" smtClean="0"/>
              <a:t>Создана конструкция, которая отвечает интересам лицеистов и способствует решению проблем профессиональной ориентации, организации досуга, развития метапредметных  УУД</a:t>
            </a:r>
          </a:p>
          <a:p>
            <a:endParaRPr lang="ru-RU" sz="1800" smtClean="0"/>
          </a:p>
          <a:p>
            <a:endParaRPr lang="ru-RU" smtClean="0"/>
          </a:p>
        </p:txBody>
      </p:sp>
      <p:pic>
        <p:nvPicPr>
          <p:cNvPr id="88068" name="Picture 2" descr="C:\Users\Licey5\Downloads\20180404_1641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3857625"/>
            <a:ext cx="678656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Рисунок 4" descr="C:\Users\Licey5\Desktop\Светлане Анатольевне\20170930_120409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1785938"/>
            <a:ext cx="35004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Рисунок 5" descr="C:\Users\Licey5\Desktop\Светлане Анатольевне\20171004_0855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2071688"/>
            <a:ext cx="335756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7424737" cy="150018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b="1" dirty="0" smtClean="0"/>
              <a:t>Вовлечение  родителей в решение воспитательных и образовательных задач </a:t>
            </a:r>
            <a:r>
              <a:rPr lang="ru-RU" sz="2400" dirty="0" smtClean="0"/>
              <a:t>Команды родителей </a:t>
            </a:r>
            <a:endParaRPr lang="ru-RU" sz="2400" dirty="0"/>
          </a:p>
        </p:txBody>
      </p:sp>
      <p:pic>
        <p:nvPicPr>
          <p:cNvPr id="75779" name="Содержимое 3" descr="https://edu.tatar.ru/upload/news/1701539.jpg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034" y="1643050"/>
            <a:ext cx="3143244" cy="2143141"/>
          </a:xfrm>
          <a:effectLst>
            <a:softEdge rad="112500"/>
          </a:effectLst>
        </p:spPr>
      </p:pic>
      <p:pic>
        <p:nvPicPr>
          <p:cNvPr id="4" name="Рисунок 3" descr="C:\Users\Licey5\Downloads\20171125_1233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571612"/>
            <a:ext cx="414340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Licey5\Downloads\20171014_13065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500570"/>
            <a:ext cx="3500462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Licey5\Downloads\20171014_12414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214818"/>
            <a:ext cx="3000396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Licey5\Downloads\20170913_1833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1570215">
            <a:off x="6199575" y="4526342"/>
            <a:ext cx="2540000" cy="2075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071938" y="3786188"/>
            <a:ext cx="4643437" cy="1082675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400" dirty="0"/>
              <a:t>« Секреты дружного класса»  родители и дети 5 В класса  1 место в муниципальном конкурсе  и лауреаты и спец. номинация в республиканском конкурсе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571500" y="3714750"/>
            <a:ext cx="2928938" cy="83820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400" dirty="0"/>
              <a:t>Большие семейные игры по сдаче ГТО семья  </a:t>
            </a:r>
            <a:r>
              <a:rPr lang="ru-RU" sz="1400" dirty="0" err="1"/>
              <a:t>Калимуллиных</a:t>
            </a:r>
            <a:r>
              <a:rPr lang="ru-RU" sz="1400" dirty="0"/>
              <a:t> 9А класс.  Лауреаты .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5500688" y="6418263"/>
            <a:ext cx="2938462" cy="34925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400" dirty="0">
                <a:latin typeface="Times New Roman" pitchFamily="18" charset="0"/>
              </a:rPr>
              <a:t>Родительский комитет лицея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285750" y="6215063"/>
            <a:ext cx="5072063" cy="663575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accent1">
                <a:lumMod val="20000"/>
                <a:lumOff val="80000"/>
              </a:schemeClr>
            </a:solidFill>
            <a:round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itchFamily="18" charset="0"/>
              </a:rPr>
              <a:t>Участники муниципального  « Парада отцов»</a:t>
            </a:r>
          </a:p>
          <a:p>
            <a:pPr algn="ctr">
              <a:defRPr/>
            </a:pPr>
            <a:r>
              <a:rPr lang="ru-RU" sz="1600" dirty="0">
                <a:latin typeface="Times New Roman" pitchFamily="18" charset="0"/>
              </a:rPr>
              <a:t> 1А,3А,1В классы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86488" cy="654050"/>
          </a:xfrm>
        </p:spPr>
        <p:txBody>
          <a:bodyPr/>
          <a:lstStyle/>
          <a:p>
            <a:pPr algn="ctr">
              <a:defRPr/>
            </a:pPr>
            <a:r>
              <a:rPr lang="ru-RU" sz="2400" dirty="0" smtClean="0"/>
              <a:t>Команды классов</a:t>
            </a:r>
            <a:endParaRPr lang="ru-RU" sz="2400" dirty="0"/>
          </a:p>
        </p:txBody>
      </p:sp>
      <p:pic>
        <p:nvPicPr>
          <p:cNvPr id="4" name="Содержимое 3" descr="https://edu.tatar.ru/upload/news/1524303.jpg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928670"/>
            <a:ext cx="2571768" cy="1500198"/>
          </a:xfrm>
          <a:effectLst>
            <a:softEdge rad="112500"/>
          </a:effectLst>
        </p:spPr>
      </p:pic>
      <p:sp>
        <p:nvSpPr>
          <p:cNvPr id="90116" name="Прямоугольник 4"/>
          <p:cNvSpPr>
            <a:spLocks noChangeArrowheads="1"/>
          </p:cNvSpPr>
          <p:nvPr/>
        </p:nvSpPr>
        <p:spPr bwMode="auto">
          <a:xfrm>
            <a:off x="0" y="2357438"/>
            <a:ext cx="2786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Команда « Дети детям»</a:t>
            </a:r>
          </a:p>
        </p:txBody>
      </p:sp>
      <p:pic>
        <p:nvPicPr>
          <p:cNvPr id="6" name="Рисунок 5" descr="https://edu.tatar.ru/upload/news/1525961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857232"/>
            <a:ext cx="2571768" cy="157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18" name="Прямоугольник 6"/>
          <p:cNvSpPr>
            <a:spLocks noChangeArrowheads="1"/>
          </p:cNvSpPr>
          <p:nvPr/>
        </p:nvSpPr>
        <p:spPr bwMode="auto">
          <a:xfrm>
            <a:off x="2928938" y="2214563"/>
            <a:ext cx="26431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Команда безопасности</a:t>
            </a:r>
          </a:p>
        </p:txBody>
      </p:sp>
      <p:pic>
        <p:nvPicPr>
          <p:cNvPr id="8" name="Рисунок 7" descr="https://edu.tatar.ru/upload/news/1525782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785794"/>
            <a:ext cx="3000396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0" name="Прямоугольник 8"/>
          <p:cNvSpPr>
            <a:spLocks noChangeArrowheads="1"/>
          </p:cNvSpPr>
          <p:nvPr/>
        </p:nvSpPr>
        <p:spPr bwMode="auto">
          <a:xfrm>
            <a:off x="6000750" y="2143125"/>
            <a:ext cx="2857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Команда спортсменов </a:t>
            </a:r>
          </a:p>
        </p:txBody>
      </p:sp>
      <p:pic>
        <p:nvPicPr>
          <p:cNvPr id="10" name="Рисунок 9" descr="https://edu.tatar.ru/upload/news/1552573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229644">
            <a:off x="371834" y="2702138"/>
            <a:ext cx="2272763" cy="1316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2" name="Прямоугольник 10"/>
          <p:cNvSpPr>
            <a:spLocks noChangeArrowheads="1"/>
          </p:cNvSpPr>
          <p:nvPr/>
        </p:nvSpPr>
        <p:spPr bwMode="auto">
          <a:xfrm>
            <a:off x="357188" y="3930650"/>
            <a:ext cx="242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Самостоятельные дети" </a:t>
            </a:r>
            <a:br>
              <a:rPr lang="ru-RU" sz="1400" b="1"/>
            </a:br>
            <a:endParaRPr lang="ru-RU" sz="1400" b="1"/>
          </a:p>
        </p:txBody>
      </p:sp>
      <p:pic>
        <p:nvPicPr>
          <p:cNvPr id="12" name="Рисунок 11" descr="https://edu.tatar.ru/upload/news/1539183.jpg">
            <a:hlinkClick r:id="rId10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2571744"/>
            <a:ext cx="2643206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4" name="Прямоугольник 13"/>
          <p:cNvSpPr>
            <a:spLocks noChangeArrowheads="1"/>
          </p:cNvSpPr>
          <p:nvPr/>
        </p:nvSpPr>
        <p:spPr bwMode="auto">
          <a:xfrm>
            <a:off x="3214688" y="3714750"/>
            <a:ext cx="2214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Творческая группа</a:t>
            </a:r>
          </a:p>
        </p:txBody>
      </p:sp>
      <p:pic>
        <p:nvPicPr>
          <p:cNvPr id="15" name="Рисунок 14" descr="https://edu.tatar.ru/upload/news/1575397.jpg">
            <a:hlinkClick r:id="rId12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15008" y="4286256"/>
            <a:ext cx="2857520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6" name="Прямоугольник 15"/>
          <p:cNvSpPr>
            <a:spLocks noChangeArrowheads="1"/>
          </p:cNvSpPr>
          <p:nvPr/>
        </p:nvSpPr>
        <p:spPr bwMode="auto">
          <a:xfrm>
            <a:off x="6000750" y="5429250"/>
            <a:ext cx="242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"</a:t>
            </a:r>
            <a:r>
              <a:rPr lang="ru-RU" sz="1400" b="1"/>
              <a:t>Юный спасатель".</a:t>
            </a:r>
          </a:p>
        </p:txBody>
      </p:sp>
      <p:pic>
        <p:nvPicPr>
          <p:cNvPr id="90127" name="Picture 5" descr="C:\Users\Licey5\Downloads\IMG-20180319-WA0027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929313" y="2500313"/>
            <a:ext cx="251618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Licey5\Desktop\для стенда\20161115_112029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71736" y="4071942"/>
            <a:ext cx="271464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29" name="Прямоугольник 8"/>
          <p:cNvSpPr>
            <a:spLocks noChangeArrowheads="1"/>
          </p:cNvSpPr>
          <p:nvPr/>
        </p:nvSpPr>
        <p:spPr bwMode="auto">
          <a:xfrm>
            <a:off x="5857875" y="3929063"/>
            <a:ext cx="3152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Команда «Талантливые  дети»     </a:t>
            </a:r>
          </a:p>
        </p:txBody>
      </p:sp>
      <p:sp>
        <p:nvSpPr>
          <p:cNvPr id="90130" name="Прямоугольник 13"/>
          <p:cNvSpPr>
            <a:spLocks noChangeArrowheads="1"/>
          </p:cNvSpPr>
          <p:nvPr/>
        </p:nvSpPr>
        <p:spPr bwMode="auto">
          <a:xfrm>
            <a:off x="3000375" y="5715000"/>
            <a:ext cx="2357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Команда экологи</a:t>
            </a:r>
          </a:p>
        </p:txBody>
      </p:sp>
      <p:pic>
        <p:nvPicPr>
          <p:cNvPr id="20" name="Рисунок 19" descr="https://edu.tatar.ru/upload/news/1581712.jpg">
            <a:hlinkClick r:id="rId16"/>
          </p:cNvPr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14282" y="4214818"/>
            <a:ext cx="242889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0132" name="Прямоугольник 20"/>
          <p:cNvSpPr>
            <a:spLocks noChangeArrowheads="1"/>
          </p:cNvSpPr>
          <p:nvPr/>
        </p:nvSpPr>
        <p:spPr bwMode="auto">
          <a:xfrm>
            <a:off x="500063" y="5929313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/>
              <a:t>Команда лидеров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/>
          <a:lstStyle/>
          <a:p>
            <a:pPr>
              <a:defRPr/>
            </a:pPr>
            <a:r>
              <a:rPr lang="ru-RU" sz="3200" dirty="0" smtClean="0"/>
              <a:t>                   Команды классов</a:t>
            </a:r>
            <a:endParaRPr lang="ru-RU" dirty="0"/>
          </a:p>
        </p:txBody>
      </p:sp>
      <p:pic>
        <p:nvPicPr>
          <p:cNvPr id="4" name="Содержимое 3" descr="https://edu.tatar.ru/upload/news/1561606.jpg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 rot="20875805">
            <a:off x="524150" y="196526"/>
            <a:ext cx="2071702" cy="1816217"/>
          </a:xfrm>
          <a:effectLst>
            <a:softEdge rad="112500"/>
          </a:effectLst>
        </p:spPr>
      </p:pic>
      <p:sp>
        <p:nvSpPr>
          <p:cNvPr id="91140" name="Прямоугольник 4"/>
          <p:cNvSpPr>
            <a:spLocks noChangeArrowheads="1"/>
          </p:cNvSpPr>
          <p:nvPr/>
        </p:nvSpPr>
        <p:spPr bwMode="auto">
          <a:xfrm rot="-920096">
            <a:off x="649288" y="1909763"/>
            <a:ext cx="2462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Интеллектуалы</a:t>
            </a:r>
          </a:p>
        </p:txBody>
      </p:sp>
      <p:pic>
        <p:nvPicPr>
          <p:cNvPr id="6" name="Рисунок 5" descr="https://edu.tatar.ru/upload/news/1587703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928670"/>
            <a:ext cx="2571768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1142" name="Прямоугольник 6"/>
          <p:cNvSpPr>
            <a:spLocks noChangeArrowheads="1"/>
          </p:cNvSpPr>
          <p:nvPr/>
        </p:nvSpPr>
        <p:spPr bwMode="auto">
          <a:xfrm>
            <a:off x="2786063" y="2357438"/>
            <a:ext cx="2214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Туристы</a:t>
            </a:r>
          </a:p>
        </p:txBody>
      </p:sp>
      <p:pic>
        <p:nvPicPr>
          <p:cNvPr id="8" name="Рисунок 7" descr="https://edu.tatar.ru/upload/news/1581712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51171">
            <a:off x="134130" y="2433528"/>
            <a:ext cx="2461875" cy="1662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1144" name="Прямоугольник 8"/>
          <p:cNvSpPr>
            <a:spLocks noChangeArrowheads="1"/>
          </p:cNvSpPr>
          <p:nvPr/>
        </p:nvSpPr>
        <p:spPr bwMode="auto">
          <a:xfrm rot="-722326">
            <a:off x="576263" y="3978275"/>
            <a:ext cx="2093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Лидеры</a:t>
            </a:r>
          </a:p>
        </p:txBody>
      </p:sp>
      <p:pic>
        <p:nvPicPr>
          <p:cNvPr id="10" name="Рисунок 9" descr="https://edu.tatar.ru/upload/news/1579994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43570" y="785794"/>
            <a:ext cx="2928958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1146" name="Прямоугольник 11"/>
          <p:cNvSpPr>
            <a:spLocks noChangeArrowheads="1"/>
          </p:cNvSpPr>
          <p:nvPr/>
        </p:nvSpPr>
        <p:spPr bwMode="auto">
          <a:xfrm>
            <a:off x="6643688" y="3143250"/>
            <a:ext cx="2214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1147" name="Прямоугольник 13"/>
          <p:cNvSpPr>
            <a:spLocks noChangeArrowheads="1"/>
          </p:cNvSpPr>
          <p:nvPr/>
        </p:nvSpPr>
        <p:spPr bwMode="auto">
          <a:xfrm>
            <a:off x="5786438" y="2214563"/>
            <a:ext cx="3000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Музыканты</a:t>
            </a:r>
          </a:p>
        </p:txBody>
      </p:sp>
      <p:pic>
        <p:nvPicPr>
          <p:cNvPr id="91148" name="Рисунок 15" descr="https://edu.tatar.ru/upload/news/1602650.jpg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749933">
            <a:off x="711200" y="4421188"/>
            <a:ext cx="251777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9" name="Прямоугольник 16"/>
          <p:cNvSpPr>
            <a:spLocks noChangeArrowheads="1"/>
          </p:cNvSpPr>
          <p:nvPr/>
        </p:nvSpPr>
        <p:spPr bwMode="auto">
          <a:xfrm rot="-665232">
            <a:off x="1268413" y="5740400"/>
            <a:ext cx="20748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Таланты</a:t>
            </a:r>
          </a:p>
        </p:txBody>
      </p:sp>
      <p:pic>
        <p:nvPicPr>
          <p:cNvPr id="91150" name="Рисунок 17" descr="https://edu.tatar.ru/upload/news/1603940.jpg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286500" y="2571750"/>
            <a:ext cx="23574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51" name="Прямоугольник 18"/>
          <p:cNvSpPr>
            <a:spLocks noChangeArrowheads="1"/>
          </p:cNvSpPr>
          <p:nvPr/>
        </p:nvSpPr>
        <p:spPr bwMode="auto">
          <a:xfrm>
            <a:off x="6215063" y="4429125"/>
            <a:ext cx="2500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Активисты</a:t>
            </a:r>
          </a:p>
        </p:txBody>
      </p:sp>
      <p:pic>
        <p:nvPicPr>
          <p:cNvPr id="19" name="Рисунок 18" descr="C:\Users\Licey5\Downloads\20170524_101755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14678" y="2786058"/>
            <a:ext cx="2786083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1153" name="Прямоугольник 6"/>
          <p:cNvSpPr>
            <a:spLocks noChangeArrowheads="1"/>
          </p:cNvSpPr>
          <p:nvPr/>
        </p:nvSpPr>
        <p:spPr bwMode="auto">
          <a:xfrm>
            <a:off x="3429000" y="4357688"/>
            <a:ext cx="2500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Фольклор</a:t>
            </a:r>
          </a:p>
        </p:txBody>
      </p:sp>
      <p:pic>
        <p:nvPicPr>
          <p:cNvPr id="21" name="Содержимое 3" descr="https://edu.tatar.ru/upload/news/1593370.jpg">
            <a:hlinkClick r:id="rId15"/>
          </p:cNvPr>
          <p:cNvPicPr>
            <a:picLocks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28992" y="4714884"/>
            <a:ext cx="235745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91155" name="Прямоугольник 6"/>
          <p:cNvSpPr>
            <a:spLocks noChangeArrowheads="1"/>
          </p:cNvSpPr>
          <p:nvPr/>
        </p:nvSpPr>
        <p:spPr bwMode="auto">
          <a:xfrm>
            <a:off x="3429000" y="6000750"/>
            <a:ext cx="250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Знатоки</a:t>
            </a:r>
          </a:p>
        </p:txBody>
      </p:sp>
      <p:pic>
        <p:nvPicPr>
          <p:cNvPr id="91156" name="Рисунок 22" descr="C:\Users\Licey5\Downloads\20180402_124630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000750" y="4714875"/>
            <a:ext cx="2714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57" name="Прямоугольник 16"/>
          <p:cNvSpPr>
            <a:spLocks noChangeArrowheads="1"/>
          </p:cNvSpPr>
          <p:nvPr/>
        </p:nvSpPr>
        <p:spPr bwMode="auto">
          <a:xfrm>
            <a:off x="5935663" y="6240463"/>
            <a:ext cx="2914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Театр «Непоседы»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612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                            Победы:</a:t>
            </a:r>
            <a:endParaRPr lang="ru-RU" dirty="0"/>
          </a:p>
        </p:txBody>
      </p:sp>
      <p:sp>
        <p:nvSpPr>
          <p:cNvPr id="92163" name="Содержимое 2"/>
          <p:cNvSpPr>
            <a:spLocks noGrp="1"/>
          </p:cNvSpPr>
          <p:nvPr>
            <p:ph sz="quarter" idx="1"/>
          </p:nvPr>
        </p:nvSpPr>
        <p:spPr>
          <a:xfrm>
            <a:off x="642938" y="857250"/>
            <a:ext cx="7929562" cy="5616575"/>
          </a:xfrm>
        </p:spPr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«Лидер – 2017» </a:t>
            </a:r>
            <a:r>
              <a:rPr lang="ru-RU" smtClean="0"/>
              <a:t>( районный + городской )    1 место Бакеева  Зиля ( 11 класс), Ильмухаметова Гулия - 2 место в районном этапе,</a:t>
            </a:r>
          </a:p>
          <a:p>
            <a:pPr>
              <a:buFont typeface="Wingdings" pitchFamily="2" charset="2"/>
              <a:buNone/>
            </a:pPr>
            <a:r>
              <a:rPr lang="ru-RU" smtClean="0"/>
              <a:t>                                      руководитель Переломова С.А.</a:t>
            </a:r>
          </a:p>
          <a:p>
            <a:pPr algn="just"/>
            <a:r>
              <a:rPr lang="ru-RU" smtClean="0"/>
              <a:t>Республиканский фестиваль учащихся многонациональных воскресных школ и школ с этно-культурным компонентов содержания образования РТ - 3 место   5 в кл. </a:t>
            </a:r>
          </a:p>
          <a:p>
            <a:pPr algn="just">
              <a:buFont typeface="Wingdings" pitchFamily="2" charset="2"/>
              <a:buNone/>
            </a:pPr>
            <a:r>
              <a:rPr lang="ru-RU" smtClean="0"/>
              <a:t>                                     руководитель -Ингачева Е.Б.</a:t>
            </a:r>
          </a:p>
          <a:p>
            <a:pPr algn="just"/>
            <a:r>
              <a:rPr lang="ru-RU" smtClean="0"/>
              <a:t>Открытое зимнее первенство РТ по спортивному туризму 2 и 3 место Акулов Ринат, Петров Александр, Романова Елизавета 5 В класс                        руководитель Ингачева Е.Б.</a:t>
            </a:r>
          </a:p>
          <a:p>
            <a:pPr algn="just"/>
            <a:endParaRPr lang="ru-RU" smtClean="0"/>
          </a:p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5240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                     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14400"/>
            <a:ext cx="8686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*Формирование ключевых компетенций: умения заниматься проектной и исследовательской деятельностью, работать в  команде;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*Вовлечение родителей обучающихся в совместную с образовательным учреждением деятельность;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*Повышение культуры социально-педагогического взаимодействия участников  образовательного процесса.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Создание для обучающихся ситуации успеха и уверенности в своих силах;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Представление каждому обучающемуся сферы деятельности, необходимой для реализации своих индивидуальных способностей; </a:t>
            </a:r>
          </a:p>
        </p:txBody>
      </p:sp>
      <p:pic>
        <p:nvPicPr>
          <p:cNvPr id="4" name="Picture 3" descr="C:\Users\User\Desktop\027_tIMG_74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388" y="4605222"/>
            <a:ext cx="2233216" cy="1375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User\Desktop\031_tIMG_75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8189" y="5322705"/>
            <a:ext cx="1961180" cy="1392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User\Desktop\дети2.JPG"/>
          <p:cNvPicPr>
            <a:picLocks noChangeAspect="1" noChangeArrowheads="1"/>
          </p:cNvPicPr>
          <p:nvPr/>
        </p:nvPicPr>
        <p:blipFill rotWithShape="1">
          <a:blip r:embed="rId4" cstate="print"/>
          <a:srcRect t="5615" b="5059"/>
          <a:stretch/>
        </p:blipFill>
        <p:spPr bwMode="auto">
          <a:xfrm>
            <a:off x="4880113" y="4539502"/>
            <a:ext cx="1969221" cy="142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" descr="C:\Users\User\Desktop\де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11918" y="5322746"/>
            <a:ext cx="1835145" cy="137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9234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8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Победы</a:t>
            </a:r>
            <a:endParaRPr lang="ru-RU" dirty="0"/>
          </a:p>
        </p:txBody>
      </p:sp>
      <p:sp>
        <p:nvSpPr>
          <p:cNvPr id="9318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25"/>
            <a:ext cx="8258175" cy="5473700"/>
          </a:xfrm>
        </p:spPr>
        <p:txBody>
          <a:bodyPr/>
          <a:lstStyle/>
          <a:p>
            <a:r>
              <a:rPr lang="en-US" smtClean="0"/>
              <a:t>III </a:t>
            </a:r>
            <a:r>
              <a:rPr lang="ru-RU" smtClean="0"/>
              <a:t>Международная научно-практическая конференция </a:t>
            </a:r>
            <a:r>
              <a:rPr lang="ru-RU" smtClean="0">
                <a:solidFill>
                  <a:srgbClr val="FF0000"/>
                </a:solidFill>
              </a:rPr>
              <a:t>«Айтматовские чтения» </a:t>
            </a:r>
            <a:r>
              <a:rPr lang="ru-RU" smtClean="0"/>
              <a:t>3 место Кириченко Станислава 5А руководитель: Федотова С.М.</a:t>
            </a:r>
          </a:p>
          <a:p>
            <a:r>
              <a:rPr lang="en-US" smtClean="0"/>
              <a:t>III </a:t>
            </a:r>
            <a:r>
              <a:rPr lang="ru-RU" smtClean="0"/>
              <a:t>Международная научно-практическая конференция «</a:t>
            </a:r>
            <a:r>
              <a:rPr lang="ru-RU" smtClean="0">
                <a:solidFill>
                  <a:srgbClr val="FF0000"/>
                </a:solidFill>
              </a:rPr>
              <a:t>Айтматовские чтения» </a:t>
            </a:r>
            <a:r>
              <a:rPr lang="ru-RU" smtClean="0"/>
              <a:t>Диплом Лауреат  Спиридонова Ксения 5Б,  руководитель Марценюк О.С.</a:t>
            </a:r>
          </a:p>
          <a:p>
            <a:r>
              <a:rPr lang="ru-RU" smtClean="0"/>
              <a:t>Межрегиональный открытый конкурс –фестиваль поисковой песни и агитбригад </a:t>
            </a:r>
            <a:r>
              <a:rPr lang="ru-RU" smtClean="0">
                <a:solidFill>
                  <a:srgbClr val="FF0000"/>
                </a:solidFill>
              </a:rPr>
              <a:t>« Ровесников  следы» </a:t>
            </a:r>
            <a:r>
              <a:rPr lang="ru-RU" smtClean="0"/>
              <a:t>1 место 5В класс, руководитель Ингачева Е.Б.</a:t>
            </a:r>
          </a:p>
          <a:p>
            <a:r>
              <a:rPr lang="ru-RU" smtClean="0"/>
              <a:t>Всероссийский конкурс </a:t>
            </a:r>
            <a:r>
              <a:rPr lang="ru-RU" smtClean="0">
                <a:solidFill>
                  <a:srgbClr val="FF0000"/>
                </a:solidFill>
              </a:rPr>
              <a:t>« Весны прекрасное творенье»</a:t>
            </a:r>
            <a:r>
              <a:rPr lang="ru-RU" smtClean="0"/>
              <a:t> 1 место « театр моды « Магия» 5 В класс руководитель Ингачева Е.Б.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Победы:</a:t>
            </a:r>
            <a:endParaRPr lang="ru-RU" dirty="0"/>
          </a:p>
        </p:txBody>
      </p:sp>
      <p:sp>
        <p:nvSpPr>
          <p:cNvPr id="9421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813"/>
            <a:ext cx="7467600" cy="5688012"/>
          </a:xfrm>
        </p:spPr>
        <p:txBody>
          <a:bodyPr/>
          <a:lstStyle/>
          <a:p>
            <a:r>
              <a:rPr lang="ru-RU" smtClean="0"/>
              <a:t>Городские командные  соревнования </a:t>
            </a:r>
          </a:p>
          <a:p>
            <a:pPr>
              <a:buFont typeface="Wingdings" pitchFamily="2" charset="2"/>
              <a:buNone/>
            </a:pPr>
            <a:r>
              <a:rPr lang="ru-RU" smtClean="0">
                <a:solidFill>
                  <a:srgbClr val="FF0000"/>
                </a:solidFill>
              </a:rPr>
              <a:t>« Юный спасатель» </a:t>
            </a:r>
            <a:r>
              <a:rPr lang="ru-RU" smtClean="0"/>
              <a:t>:</a:t>
            </a:r>
          </a:p>
          <a:p>
            <a:pPr>
              <a:buFont typeface="Wingdings" pitchFamily="2" charset="2"/>
              <a:buNone/>
            </a:pPr>
            <a:r>
              <a:rPr lang="ru-RU" smtClean="0"/>
              <a:t> Команда заняла 2 место в общем зачёте, 1 место « Пожарная  полоса» , 2место « Поисково- спасательные работы», 3 место «КСУ»  ,3 место в личном зачёте « КСУ» Исмиханов Руслан 10Акл. ,руководитель Ингачева  Е.Б.</a:t>
            </a:r>
          </a:p>
          <a:p>
            <a:pPr>
              <a:buFont typeface="Wingdings" pitchFamily="2" charset="2"/>
              <a:buNone/>
            </a:pPr>
            <a:r>
              <a:rPr lang="ru-RU" smtClean="0"/>
              <a:t> Конкурсы  родительских комитетов </a:t>
            </a:r>
            <a:r>
              <a:rPr lang="ru-RU" smtClean="0">
                <a:solidFill>
                  <a:srgbClr val="FF0000"/>
                </a:solidFill>
              </a:rPr>
              <a:t>« Секреты дружного класса»</a:t>
            </a:r>
            <a:r>
              <a:rPr lang="ru-RU" smtClean="0"/>
              <a:t> муниципальный 1 место, республиканский- лауреаты и спец номинация «Крепкая семья»  5В класс ,руководитель Ингачева Е.Б.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3" descr="C:\Users\Licey5\Downloads\Файл_001 (8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074927">
            <a:off x="4675187" y="911226"/>
            <a:ext cx="40671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7467600" cy="1143000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Результативность воспитательной и учебной работы лицей №5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5236" name="Picture 3" descr="C:\Users\Licey5\Downloads\Файл_001 (5)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57625" y="3735388"/>
            <a:ext cx="4873625" cy="3122612"/>
          </a:xfrm>
          <a:noFill/>
        </p:spPr>
      </p:pic>
      <p:pic>
        <p:nvPicPr>
          <p:cNvPr id="95237" name="Picture 2" descr="C:\Users\Licey5\Downloads\Файл_001 (9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64911">
            <a:off x="695325" y="1085850"/>
            <a:ext cx="3887788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2" descr="C:\Users\Licey5\Downloads\Файл_001 (6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60744">
            <a:off x="571500" y="2786063"/>
            <a:ext cx="240347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C:\Users\Licey5\Downloads\Файл_001 (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879434">
            <a:off x="6129338" y="266700"/>
            <a:ext cx="2589212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9" name="Picture 3" descr="C:\Users\Licey5\Downloads\Файл_001 (3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64358">
            <a:off x="201613" y="354013"/>
            <a:ext cx="2297112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0" name="Picture 4" descr="C:\Users\Licey5\Downloads\Файл_001 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2500313"/>
            <a:ext cx="581183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 descr="C:\Users\Licey5\Downloads\Файл_001 (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22869">
            <a:off x="5173663" y="209550"/>
            <a:ext cx="3105150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3" name="Picture 5" descr="C:\Users\Licey5\Downloads\Файл_002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95810">
            <a:off x="461963" y="481013"/>
            <a:ext cx="3633787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4" name="Picture 6" descr="C:\Users\Licey5\Downloads\Файл_0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813" y="4071938"/>
            <a:ext cx="5056187" cy="257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75" y="285750"/>
            <a:ext cx="7467600" cy="20002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Степень удовлетворенности учащихся лицейской  жизнью </a:t>
            </a:r>
            <a:br>
              <a:rPr lang="ru-RU" sz="2800" dirty="0" smtClean="0"/>
            </a:b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8194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989013"/>
          <a:ext cx="8229600" cy="4943475"/>
        </p:xfrm>
        <a:graphic>
          <a:graphicData uri="http://schemas.openxmlformats.org/presentationml/2006/ole">
            <p:oleObj spid="_x0000_s8194" r:id="rId3" imgW="8230313" imgH="4944285" progId="Excel.Chart.8">
              <p:embed/>
            </p:oleObj>
          </a:graphicData>
        </a:graphic>
      </p:graphicFrame>
      <p:sp>
        <p:nvSpPr>
          <p:cNvPr id="4" name="Заголовок 2"/>
          <p:cNvSpPr txBox="1">
            <a:spLocks/>
          </p:cNvSpPr>
          <p:nvPr/>
        </p:nvSpPr>
        <p:spPr>
          <a:xfrm>
            <a:off x="609600" y="214313"/>
            <a:ext cx="7677150" cy="1071562"/>
          </a:xfrm>
          <a:prstGeom prst="rect">
            <a:avLst/>
          </a:prstGeom>
        </p:spPr>
        <p:txBody>
          <a:bodyPr anchor="b"/>
          <a:lstStyle/>
          <a:p>
            <a:pPr eaLnBrk="0" hangingPunct="0">
              <a:defRPr/>
            </a:pPr>
            <a: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b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 </a:t>
            </a:r>
            <a:br>
              <a:rPr lang="ru-RU" sz="2800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2800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dirty="0" smtClean="0"/>
              <a:t>Включенность учащихся в самоуправленческую деятельность, организованность коллектива, ответственность за общие дела.</a:t>
            </a:r>
            <a:br>
              <a:rPr lang="ru-RU" sz="2700" dirty="0" smtClean="0"/>
            </a:br>
            <a:r>
              <a:rPr lang="ru-RU" sz="27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9218" name="Object 2"/>
          <p:cNvGraphicFramePr>
            <a:graphicFrameLocks noGrp="1"/>
          </p:cNvGraphicFramePr>
          <p:nvPr>
            <p:ph idx="1"/>
          </p:nvPr>
        </p:nvGraphicFramePr>
        <p:xfrm>
          <a:off x="717550" y="1476375"/>
          <a:ext cx="8031163" cy="3557588"/>
        </p:xfrm>
        <a:graphic>
          <a:graphicData uri="http://schemas.openxmlformats.org/presentationml/2006/ole">
            <p:oleObj spid="_x0000_s9218" r:id="rId3" imgW="8029128" imgH="3560373" progId="Excel.Chart.8">
              <p:embed/>
            </p:oleObj>
          </a:graphicData>
        </a:graphic>
      </p:graphicFrame>
      <p:sp>
        <p:nvSpPr>
          <p:cNvPr id="9220" name="Прямоугольник 6"/>
          <p:cNvSpPr>
            <a:spLocks noChangeArrowheads="1"/>
          </p:cNvSpPr>
          <p:nvPr/>
        </p:nvSpPr>
        <p:spPr bwMode="auto">
          <a:xfrm>
            <a:off x="285750" y="5000625"/>
            <a:ext cx="86439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		                                      </a:t>
            </a:r>
            <a:r>
              <a:rPr lang="ru-RU" sz="1600" b="1"/>
              <a:t>2015-2016	2016-2017     20172018 	</a:t>
            </a:r>
            <a:r>
              <a:rPr lang="ru-RU" b="1"/>
              <a:t>	</a:t>
            </a:r>
          </a:p>
          <a:p>
            <a:r>
              <a:rPr lang="ru-RU" b="1"/>
              <a:t>включенность в самоуправление	0,67	    0,76	       0,85	</a:t>
            </a:r>
          </a:p>
          <a:p>
            <a:r>
              <a:rPr lang="ru-RU" b="1"/>
              <a:t>организованность коллектива		0,78	    0,83	       0,94	</a:t>
            </a:r>
          </a:p>
          <a:p>
            <a:r>
              <a:rPr lang="ru-RU" b="1"/>
              <a:t>ответственность за общие дела		0,76	    0,81	        0,92	</a:t>
            </a:r>
          </a:p>
          <a:p>
            <a:r>
              <a:rPr lang="ru-RU" b="1"/>
              <a:t>уровень самоуправления		0,63	     0,79	        0,92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 smtClean="0"/>
              <a:t>Оценка учащимися качества проведения  общешкольных и </a:t>
            </a:r>
            <a:r>
              <a:rPr lang="ru-RU" sz="2000" dirty="0" err="1" smtClean="0"/>
              <a:t>внутриклассных</a:t>
            </a:r>
            <a:r>
              <a:rPr lang="ru-RU" sz="2000" dirty="0" smtClean="0"/>
              <a:t> воспитательных мероприятий</a:t>
            </a:r>
            <a:endParaRPr lang="ru-RU" sz="2000" dirty="0"/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42" name="Object 2"/>
          <p:cNvGraphicFramePr>
            <a:graphicFrameLocks/>
          </p:cNvGraphicFramePr>
          <p:nvPr/>
        </p:nvGraphicFramePr>
        <p:xfrm>
          <a:off x="533400" y="990600"/>
          <a:ext cx="8293100" cy="5334000"/>
        </p:xfrm>
        <a:graphic>
          <a:graphicData uri="http://schemas.openxmlformats.org/presentationml/2006/ole">
            <p:oleObj spid="_x0000_s10242" r:id="rId3" imgW="8291279" imgH="533446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67600" cy="4397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1800" dirty="0" smtClean="0"/>
              <a:t>СИСТЕМА РАБОТЫ ОУ  С УЧАЩИМИСЯ, НАХОДЯЩИМИСЯ В ТРУДНОЙ ЖИЗНЕННОЙ СИТУАЦИИ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6072188"/>
            <a:ext cx="8340725" cy="571500"/>
          </a:xfrm>
        </p:spPr>
        <p:txBody>
          <a:bodyPr/>
          <a:lstStyle/>
          <a:p>
            <a:pPr>
              <a:defRPr/>
            </a:pPr>
            <a:r>
              <a:rPr lang="ru-RU" sz="1400" b="1" dirty="0" smtClean="0"/>
              <a:t>	</a:t>
            </a:r>
            <a:r>
              <a:rPr lang="ru-RU" sz="1400" b="1" dirty="0" smtClean="0">
                <a:solidFill>
                  <a:srgbClr val="0070C0"/>
                </a:solidFill>
              </a:rPr>
              <a:t>                                                  2015-2016     2016-2017	   2017-2018</a:t>
            </a:r>
            <a:r>
              <a:rPr lang="ru-RU" sz="1400" b="1" dirty="0" smtClean="0"/>
              <a:t>		</a:t>
            </a:r>
            <a:r>
              <a:rPr lang="ru-RU" sz="1400" b="1" dirty="0" smtClean="0">
                <a:solidFill>
                  <a:srgbClr val="0070C0"/>
                </a:solidFill>
              </a:rPr>
              <a:t>Состояло на учете в ПДН           </a:t>
            </a:r>
            <a:r>
              <a:rPr lang="ru-RU" sz="1400" b="1" dirty="0" smtClean="0">
                <a:solidFill>
                  <a:schemeClr val="accent3">
                    <a:lumMod val="75000"/>
                  </a:schemeClr>
                </a:solidFill>
              </a:rPr>
              <a:t>2	      1	             2</a:t>
            </a:r>
            <a:r>
              <a:rPr lang="ru-RU" sz="1400" b="1" dirty="0" smtClean="0">
                <a:solidFill>
                  <a:srgbClr val="0070C0"/>
                </a:solidFill>
              </a:rPr>
              <a:t>	</a:t>
            </a:r>
            <a:r>
              <a:rPr lang="ru-RU" sz="1400" b="1" dirty="0" smtClean="0"/>
              <a:t>	</a:t>
            </a:r>
          </a:p>
          <a:p>
            <a:pPr>
              <a:defRPr/>
            </a:pPr>
            <a:r>
              <a:rPr lang="ru-RU" sz="1400" b="1" dirty="0" smtClean="0"/>
              <a:t>					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900113" y="1143000"/>
            <a:ext cx="3240087" cy="6429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Организационные</a:t>
            </a:r>
          </a:p>
          <a:p>
            <a:pPr algn="ctr"/>
            <a:r>
              <a:rPr lang="ru-RU"/>
              <a:t> мероприятия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000125" y="2071688"/>
            <a:ext cx="2952750" cy="6429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Работа с учащимися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5143500" y="1071563"/>
            <a:ext cx="3244850" cy="7143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Работа с родителями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H="1">
            <a:off x="4143375" y="1143000"/>
            <a:ext cx="500063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4000500" y="1143000"/>
            <a:ext cx="642938" cy="128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4" name="Rectangle 11"/>
          <p:cNvSpPr>
            <a:spLocks noChangeArrowheads="1"/>
          </p:cNvSpPr>
          <p:nvPr/>
        </p:nvSpPr>
        <p:spPr bwMode="auto">
          <a:xfrm>
            <a:off x="5143500" y="2143125"/>
            <a:ext cx="3389313" cy="6429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Работа с педколлективом</a:t>
            </a:r>
          </a:p>
        </p:txBody>
      </p:sp>
      <p:sp>
        <p:nvSpPr>
          <p:cNvPr id="11275" name="Line 12"/>
          <p:cNvSpPr>
            <a:spLocks noChangeShapeType="1"/>
          </p:cNvSpPr>
          <p:nvPr/>
        </p:nvSpPr>
        <p:spPr bwMode="auto">
          <a:xfrm>
            <a:off x="4643438" y="1143000"/>
            <a:ext cx="500062" cy="142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6" name="Line 13"/>
          <p:cNvSpPr>
            <a:spLocks noChangeShapeType="1"/>
          </p:cNvSpPr>
          <p:nvPr/>
        </p:nvSpPr>
        <p:spPr bwMode="auto">
          <a:xfrm>
            <a:off x="4643438" y="1143000"/>
            <a:ext cx="500062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77" name="Rectangle 11"/>
          <p:cNvSpPr>
            <a:spLocks noChangeArrowheads="1"/>
          </p:cNvSpPr>
          <p:nvPr/>
        </p:nvSpPr>
        <p:spPr bwMode="auto">
          <a:xfrm>
            <a:off x="857250" y="2928938"/>
            <a:ext cx="7623175" cy="500062"/>
          </a:xfrm>
          <a:prstGeom prst="rect">
            <a:avLst/>
          </a:prstGeom>
          <a:solidFill>
            <a:srgbClr val="F0AD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>
                <a:latin typeface="Century Schoolbook" pitchFamily="18" charset="0"/>
              </a:rPr>
              <a:t>Состояло на учете в ПДН</a:t>
            </a:r>
            <a:endParaRPr lang="ru-RU" sz="1600">
              <a:latin typeface="Century Schoolbook" pitchFamily="18" charset="0"/>
            </a:endParaRPr>
          </a:p>
        </p:txBody>
      </p:sp>
      <p:graphicFrame>
        <p:nvGraphicFramePr>
          <p:cNvPr id="11266" name="Объект 7"/>
          <p:cNvGraphicFramePr>
            <a:graphicFrameLocks/>
          </p:cNvGraphicFramePr>
          <p:nvPr/>
        </p:nvGraphicFramePr>
        <p:xfrm>
          <a:off x="928688" y="3571875"/>
          <a:ext cx="7572375" cy="2435225"/>
        </p:xfrm>
        <a:graphic>
          <a:graphicData uri="http://schemas.openxmlformats.org/presentationml/2006/ole">
            <p:oleObj spid="_x0000_s11266" r:id="rId3" imgW="7577985" imgH="2432515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Финансово-хозяйственная деятельность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929188"/>
        </p:xfrm>
        <a:graphic>
          <a:graphicData uri="http://schemas.openxmlformats.org/drawingml/2006/table">
            <a:tbl>
              <a:tblPr/>
              <a:tblGrid>
                <a:gridCol w="1493838"/>
                <a:gridCol w="1493837"/>
                <a:gridCol w="1492250"/>
                <a:gridCol w="1493838"/>
                <a:gridCol w="14938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Показатели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Остаток на 1.01.2018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внебюджетных средств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336 136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377 437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entury Schoolbook" pitchFamily="18" charset="0"/>
                          <a:cs typeface="Arial" charset="0"/>
                        </a:rPr>
                        <a:t>85555,87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 получено средств от платных образовательных услуг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336,136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377 437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Израсходовано средств - всего: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279,116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311 515,39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т.ч. на : оплату  труда работников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195,222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243 000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Укрепление материальной базы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65,00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14 742,13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Хозяйственные расходы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18,895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30 999,90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4003,26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оборудования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18810</a:t>
                      </a:r>
                    </a:p>
                  </a:txBody>
                  <a:tcPr marL="25400" marR="254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entury Schoolbook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Образовательная деятельность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ru-RU" sz="2000" smtClean="0"/>
              <a:t>Учебный план лицея составляется на основе базисного учебного плана и сохраняет в необходимом объеме содержание образования, являющееся обязательным на каждом уровне образования. Школьный компонент  распределен в основной и в начальной школе на поддержку предметов федерального компонента, в лицейских классах основной школы – на предметы естественно -научного направления. В старшей школе организовано профильное обучение по двум профилям: физико-химический, социально-экономический. В каждом профиле изучаются от 2 до 3 предметов на профильном уровне. Идет работа по профориентации на технические специальности.</a:t>
            </a:r>
          </a:p>
          <a:p>
            <a:pPr eaLnBrk="1" hangingPunct="1"/>
            <a:endParaRPr lang="ru-RU" sz="2000" smtClean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75"/>
          </a:xfrm>
        </p:spPr>
        <p:txBody>
          <a:bodyPr>
            <a:normAutofit fontScale="90000"/>
          </a:bodyPr>
          <a:lstStyle/>
          <a:p>
            <a:pPr eaLnBrk="1" fontAlgn="t" hangingPunct="1"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68313" y="879475"/>
          <a:ext cx="7467600" cy="5400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2338968"/>
                <a:gridCol w="1405448"/>
                <a:gridCol w="1581592"/>
                <a:gridCol w="1493520"/>
              </a:tblGrid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№П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сумма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сумма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2016 год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Бюджет РТ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Calibri"/>
                          <a:cs typeface="Times New Roman"/>
                        </a:rPr>
                        <a:t>Муницип.бюд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9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Набор лего конструктор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311200,0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Интерактивный комплект (кааб.11,13.16)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471000,0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Компьютеры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113400,0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Ноутбуки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201600,0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9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Проекторы (кабинет 20,23,12)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120999,0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Диваны 1 этаж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40000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Комплект оборудования (ГИА – лаборатория)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107328,0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Комплект оборудования (ГИА – лаборатория 2016)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156000,0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Панель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Erisson</a:t>
                      </a: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(телевизор в актовый зал)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89000,0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Проектор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27431,0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5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МФУ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58240,0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84213" y="908050"/>
          <a:ext cx="7169150" cy="5416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395"/>
                <a:gridCol w="3384376"/>
                <a:gridCol w="438413"/>
                <a:gridCol w="1493520"/>
                <a:gridCol w="1493520"/>
              </a:tblGrid>
              <a:tr h="830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2017 год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Бюджет РТ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46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Для кабинета ОБЖ: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Робот- тренажер «Гоша», «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Глаша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», «Гаврюша», аптечка ГАЛО, витрина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154400,0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7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Мебель: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Стол и стулья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ученич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., тумбы, лавки гимнастические, 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банкетки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мягкие, стол в актовый зал для аппаратуры, стол учителя + тумба, шкафы (кааб.12.14,23)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397540,0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46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Спортивный инвентарь: комплект лыжный тренировочный, дорожка для прыжков, гантели, гири, шахматы, шашки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229073,0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68313" y="571500"/>
          <a:ext cx="7456487" cy="502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176"/>
                <a:gridCol w="1493520"/>
                <a:gridCol w="1493520"/>
                <a:gridCol w="1493520"/>
                <a:gridCol w="1493520"/>
              </a:tblGrid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2017 год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Бюджет РТ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Муниц.бюджет</a:t>
                      </a: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Витрины для кабинета истории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99300,00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Стенды для кабинета истории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300000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Проекторы + экран в актовый зал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1+1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120760,0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Орг. техника: принтер и сканер Орг. техника: принтер и сканер 3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, документ- камера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1+1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82663,0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Ноутбуки и портативный </a:t>
                      </a: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HDD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5+5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193960,0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 МФУ + цветной принтер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1+1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561447,0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Диван в ГПД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18810,0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Жалюзи вертикальные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23784,0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Зеркало в раме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21143,35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Платные образовательные услуги ( внебюджетная деятельность)</a:t>
            </a:r>
            <a:endParaRPr lang="ru-RU" dirty="0"/>
          </a:p>
        </p:txBody>
      </p:sp>
      <p:sp>
        <p:nvSpPr>
          <p:cNvPr id="10240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b="1" smtClean="0"/>
              <a:t>Предшкольная подготовка «Филиппок»</a:t>
            </a:r>
          </a:p>
          <a:p>
            <a:r>
              <a:rPr lang="ru-RU" smtClean="0"/>
              <a:t>Стоимость услуги : 830 руб.</a:t>
            </a:r>
          </a:p>
          <a:p>
            <a:endParaRPr lang="ru-RU" smtClean="0"/>
          </a:p>
          <a:p>
            <a:endParaRPr lang="ru-RU" smtClean="0"/>
          </a:p>
          <a:p>
            <a:r>
              <a:rPr lang="ru-RU" smtClean="0"/>
              <a:t>Охранные услуги – 316 800 за учебный год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Ремонтные работы:</a:t>
            </a:r>
            <a:endParaRPr lang="ru-RU" dirty="0"/>
          </a:p>
        </p:txBody>
      </p:sp>
      <p:sp>
        <p:nvSpPr>
          <p:cNvPr id="10342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2016 год: ремонт каб 20 ( 150 тыс)</a:t>
            </a:r>
          </a:p>
          <a:p>
            <a:r>
              <a:rPr lang="ru-RU" smtClean="0"/>
              <a:t>2017 год: установка кабинок в туалете мальчиков : 55 тыс.</a:t>
            </a:r>
          </a:p>
          <a:p>
            <a:endParaRPr lang="ru-RU" smtClean="0"/>
          </a:p>
          <a:p>
            <a:r>
              <a:rPr lang="ru-RU" smtClean="0"/>
              <a:t> Поддержка родителей «Ремонт своими руками»</a:t>
            </a:r>
          </a:p>
          <a:p>
            <a:r>
              <a:rPr lang="ru-RU" b="1" smtClean="0"/>
              <a:t>2017 год:   </a:t>
            </a:r>
            <a:r>
              <a:rPr lang="ru-RU" smtClean="0"/>
              <a:t>3 кабинет ( 10 а класс)</a:t>
            </a:r>
          </a:p>
          <a:p>
            <a:r>
              <a:rPr lang="ru-RU" smtClean="0"/>
              <a:t>                   16 кабинет( 9 а класс)</a:t>
            </a:r>
          </a:p>
          <a:p>
            <a:r>
              <a:rPr lang="ru-RU" smtClean="0"/>
              <a:t>                    2 кабинет (3а,4а класс) </a:t>
            </a:r>
          </a:p>
          <a:p>
            <a:r>
              <a:rPr lang="ru-RU" smtClean="0"/>
              <a:t>                   19 кабинет( 4 б класс)</a:t>
            </a:r>
          </a:p>
          <a:p>
            <a:r>
              <a:rPr lang="ru-RU" smtClean="0"/>
              <a:t>                    28 кабинет ( 8 а класс)</a:t>
            </a:r>
          </a:p>
          <a:p>
            <a:r>
              <a:rPr lang="ru-RU" smtClean="0"/>
              <a:t>               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/>
              <a:t> Задачи на 2018-2019г</a:t>
            </a:r>
            <a:endParaRPr lang="ru-RU" dirty="0"/>
          </a:p>
        </p:txBody>
      </p:sp>
      <p:sp>
        <p:nvSpPr>
          <p:cNvPr id="10445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mtClean="0"/>
          </a:p>
          <a:p>
            <a:r>
              <a:rPr lang="ru-RU" smtClean="0"/>
              <a:t>Реализация федерального государственного образовательного стандарта начального и основного общего образования (в 1 – 8 классах) и усвоение стандартов  через  новое поведение школьной жизни в мире, где ключевыми вызовами являются вызовы неопределенности, сложности и разнообразия.</a:t>
            </a:r>
          </a:p>
          <a:p>
            <a:r>
              <a:rPr lang="ru-RU" smtClean="0"/>
              <a:t>Повышение мотивации познавательной активности школьников через использование интерактивных форм в образовательном процессе.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547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создание активной сетевой среды для развития научно-технического творчества детей;</a:t>
            </a:r>
          </a:p>
          <a:p>
            <a:r>
              <a:rPr lang="ru-RU" smtClean="0"/>
              <a:t>Расширение международного сотрудничества в образовании через социальное партнерство.</a:t>
            </a:r>
          </a:p>
          <a:p>
            <a:r>
              <a:rPr lang="ru-RU" smtClean="0"/>
              <a:t>Формирование российской идентичности как целостности личности в ее мировоззрении, ценностно-смысловых установках, знаниях и готовности к деятельности.</a:t>
            </a:r>
          </a:p>
          <a:p>
            <a:r>
              <a:rPr lang="ru-RU" smtClean="0"/>
              <a:t>Организация учебно-познавательной деятельности, направленной на формирование социально-активной позиции учащихся, поиск и постижение социального-и духовного начала своей Родины и народа;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649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Направленность на социализацию учащихся (формирование основ реализации социальных ролей, базовых коммуникативных и социальных компетенций).</a:t>
            </a:r>
          </a:p>
          <a:p>
            <a:r>
              <a:rPr lang="ru-RU" smtClean="0"/>
              <a:t>7. Продолжить инновационную работу по     формированию у школьников инженерно-исследовательских компетенций через геймификацию образовательного процесса, создание нового уклада межличностного взаимодействия. Увеличить вовлечение школьников в формы внеурочной деятельности технической направленности, принимать активное участие в реализуемых мероприятиях в рамках проекта «</a:t>
            </a:r>
            <a:r>
              <a:rPr lang="en-US" smtClean="0"/>
              <a:t>Junior Skills</a:t>
            </a:r>
            <a:r>
              <a:rPr lang="ru-RU" smtClean="0"/>
              <a:t>».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752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8. Совершенствовать образовательные подходы  через формирование ключевых типов грамотности и базовых компетенций 21 века.</a:t>
            </a:r>
          </a:p>
          <a:p>
            <a:r>
              <a:rPr lang="ru-RU" smtClean="0"/>
              <a:t>9.   Продолжить формирование инновационной культуры педагога через овладение новыми смыслами и ценностями образования, его профессиональной компетентности, позволяющей на практике внедрять основные задачи, поставленные государством перед системой образования.</a:t>
            </a:r>
          </a:p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8547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        Информация на сайте: </a:t>
            </a:r>
            <a:r>
              <a:rPr lang="en-US" smtClean="0"/>
              <a:t>edu.tatar.ru</a:t>
            </a:r>
            <a:endParaRPr lang="ru-RU" smtClean="0"/>
          </a:p>
          <a:p>
            <a:r>
              <a:rPr lang="ru-RU" smtClean="0"/>
              <a:t> </a:t>
            </a:r>
          </a:p>
          <a:p>
            <a:r>
              <a:rPr lang="ru-RU" smtClean="0"/>
              <a:t>                   Спасибо за внимание!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2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1676</TotalTime>
  <Words>4212</Words>
  <Application>Microsoft Office PowerPoint</Application>
  <PresentationFormat>Экран (4:3)</PresentationFormat>
  <Paragraphs>850</Paragraphs>
  <Slides>99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Шаблон оформления</vt:lpstr>
      </vt:variant>
      <vt:variant>
        <vt:i4>7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99</vt:i4>
      </vt:variant>
    </vt:vector>
  </HeadingPairs>
  <TitlesOfParts>
    <vt:vector size="116" baseType="lpstr">
      <vt:lpstr>Arial</vt:lpstr>
      <vt:lpstr>Century Schoolbook</vt:lpstr>
      <vt:lpstr>Wingdings</vt:lpstr>
      <vt:lpstr>Wingdings 2</vt:lpstr>
      <vt:lpstr>Calibri</vt:lpstr>
      <vt:lpstr>Times New Roman</vt:lpstr>
      <vt:lpstr>Aharoni</vt:lpstr>
      <vt:lpstr>Tahoma</vt:lpstr>
      <vt:lpstr>Georgia</vt:lpstr>
      <vt:lpstr>Эркер</vt:lpstr>
      <vt:lpstr>1_Эркер</vt:lpstr>
      <vt:lpstr>2_Эркер</vt:lpstr>
      <vt:lpstr>3_Эркер</vt:lpstr>
      <vt:lpstr>4_Эркер</vt:lpstr>
      <vt:lpstr>5_Эркер</vt:lpstr>
      <vt:lpstr>6_Эркер</vt:lpstr>
      <vt:lpstr>Диаграмма Microsoft Office Excel</vt:lpstr>
      <vt:lpstr>ПУБЛИЧНЫЙ ДОКЛАД            2017-2018 УЧЕБНЫЙ ГОД </vt:lpstr>
      <vt:lpstr>Слайд 2</vt:lpstr>
      <vt:lpstr>ХАРАКТЕРИСТИКА КОНТИНГЕНТА:</vt:lpstr>
      <vt:lpstr>СОХРАННОСТЬ КОНТИНГЕНТА </vt:lpstr>
      <vt:lpstr>Слайд 5</vt:lpstr>
      <vt:lpstr>Слайд 6</vt:lpstr>
      <vt:lpstr>ПРОГРАММА РАЗВИТИЯ</vt:lpstr>
      <vt:lpstr>                      </vt:lpstr>
      <vt:lpstr>ОБРАЗОВАТЕЛЬНАЯ ДЕЯТЕЛЬНОСТЬ</vt:lpstr>
      <vt:lpstr>УРОВЕНЬ ОСНОВНОГО ОБЩЕГО ОБРАЗОВАНИЯ В 5-9 КЛАССАХ</vt:lpstr>
      <vt:lpstr>       ПРОФИЛЬНЫЕ КЛАССЫ:</vt:lpstr>
      <vt:lpstr>СОЦИАЛЬНО-ЭКОНОМИЧЕСКИЙ ПРОФИЛЬ:</vt:lpstr>
      <vt:lpstr>Слайд 13</vt:lpstr>
      <vt:lpstr>IT-СТРУКТУРА</vt:lpstr>
      <vt:lpstr>ДИЗАЙН ОБРАЗОВАТЕЛЬНОЙ СРЕДЫ ЛИЦЕЯ:</vt:lpstr>
      <vt:lpstr>КАДРОВЫЙ СОСТАВ</vt:lpstr>
      <vt:lpstr>КВАЛИФИКАЦИОННЫЕ КАТЕГОРИИ ПЕДАГОГИЧЕСКИХ РАБОТНИКОВ</vt:lpstr>
      <vt:lpstr>ВОЗРАСТНОЙ ЦЕНЗ ПЕДАГОГИЧЕСКОГО КОЛЛЕКТИВА</vt:lpstr>
      <vt:lpstr>ПЕДАГОГИЧЕСКАЯ АТТЕСТАЦИЯ</vt:lpstr>
      <vt:lpstr>КУРСОВАЯ ПОДГОТОВКА ПЕДАГОГОВ МБОУ «ЛИЦЕЙ №5». </vt:lpstr>
      <vt:lpstr>КОНКУРСЫ ПЕДАГОГИЧЕСКОГО МАСТЕРСТВА </vt:lpstr>
      <vt:lpstr>Слайд 22</vt:lpstr>
      <vt:lpstr>ВЫВОД:</vt:lpstr>
      <vt:lpstr>КЛЮЧЕВЫЕ ТИПЫ ГРАМОТНОСТИ И БАЗОВЫЕ НАВЫКИ 21 ВЕКА</vt:lpstr>
      <vt:lpstr>РЕЗУЛЬТАТИВНОСТЬ РАБОТЫ  НАЧАЛЬНОЙ ШКОЛЫ  ЗА 2016-2017 УЧЕБНЫЙ ГОД</vt:lpstr>
      <vt:lpstr>КАЧЕСТВО УСПЕВАЕМОСТИ  ПО НАЧАЛЬНОЙ ШКОЛЕ</vt:lpstr>
      <vt:lpstr>РЕЗУЛЬТАТЫ ВПР 4 КЛАСС (2016-17) СРЕДНИЙ БАЛЛ ( ОДИН ИЗ ЛУЧШИХ РЕЗУЛЬТАТОВ В ГОРОДЕ) РУССКИЙ ЯЗЫК В ПЯТЕРКЕ СИЛЬНЕЙШИХ В ГОРОДЕ</vt:lpstr>
      <vt:lpstr>РЕЗУЛЬТАТЫ ВПР 4 КЛАСС СРЕДНЯЯ ОЦЕНКА 2017 ГОД</vt:lpstr>
      <vt:lpstr>Слайд 29</vt:lpstr>
      <vt:lpstr>Слайд 30</vt:lpstr>
      <vt:lpstr>РЕАЛИЗАЦИЯ ПРАВ ДЕТЕЙ НА ОБУЧЕНИЕ НА РОДНОМ ЯЗЫКЕ</vt:lpstr>
      <vt:lpstr>PISA</vt:lpstr>
      <vt:lpstr>ГРАФИК ВСЕРОССИЙСКИХ ПРОВЕРОЧНЫХ РАБОТ</vt:lpstr>
      <vt:lpstr>ВЫБОР ПРЕДМЕТОВ НА ЕГЭ</vt:lpstr>
      <vt:lpstr>ДИНАМИКА ВЫБОРА ПРЕДМЕТОВ НА ОГЭ</vt:lpstr>
      <vt:lpstr>АНАЛИЗ ГОСУДАРСТВЕННОЙ ИТОГОВОЙ АТТЕСТАЦИИ В 9Х КЛАССАХ МБОУ     «ЛИЦЕЙ №5» В 2016 – 2017Г. – СРЕДНЯЯ ОЦЕНКА </vt:lpstr>
      <vt:lpstr>ДИНАМИКА СРЕДНЕГО БАЛЛА ПО ПРЕДМЕТАМ ЗА 3 ГОДА И В СРАВНЕНИИ С ПОКАЗАТЕЛЯМИ ПО РТ: </vt:lpstr>
      <vt:lpstr>ПРОФИЛЬНОЕ ОБРАЗОВАНИЕ:</vt:lpstr>
      <vt:lpstr>ВЫПУСК 2015 ( МОНИТОРИНГ ТРУДОУСТРОЙСТВА В СООТВЕТСТВИИ С ВЫБОРОМ ПРОФИЛЯ НА УРОВНЕ СОО)</vt:lpstr>
      <vt:lpstr>ВЫПУСК-2016( МОНИТОРИНГ ТРУДОУСТРОЙСТВА В СООТВЕТСТВИИ С ВЫБОРОМ ПРОФИЛЯ НА УРОВНЕ СОО)</vt:lpstr>
      <vt:lpstr>ВЫПУСК-2017( МОНИТОРИНГ ТРУДОУСТРОЙСТВА В СООТВЕТСТВИИ С ВЫБОРОМ ПРОФИЛЯ НА УРОВНЕ СОО)</vt:lpstr>
      <vt:lpstr>ЭКСПЕРИМЕНТАЛЬНАЯ И ИННОВАЦИОННАЯ ДЕЯТЕЛЬНОСТЬ</vt:lpstr>
      <vt:lpstr>ЦЕЛЬ И ЗАДАЧИ ЭКСПЕРИМЕНТА. </vt:lpstr>
      <vt:lpstr>СОЦИАЛЬНЫЕ ПАРТНЕРЫ:</vt:lpstr>
      <vt:lpstr>ВЫВОД:</vt:lpstr>
      <vt:lpstr>Слайд 46</vt:lpstr>
      <vt:lpstr>Слайд 47</vt:lpstr>
      <vt:lpstr>Слайд 48</vt:lpstr>
      <vt:lpstr> РЕЗУЛЬТАТИВНОСТЬ СОТРУДНИЧЕСТВА С ЦМИТ «ИДЕЯ», КГЭУ, КНИТУ   2016-17ГГ.</vt:lpstr>
      <vt:lpstr>РЕЗУЛЬТАТИВНОСТЬ СОТРУДНИЧЕСТВА С ЦМИТ «ИДЕЯ», КГЭУ, КНИТУ   2016-18ГГ.</vt:lpstr>
      <vt:lpstr>БЛИЖАЙШИЕ ПЕРСПЕКТИВЫ СОТРУДНИЧЕСТВА ПО ФОРМИРОВАНИЮ ИНЖЕНЕРНЫХ КОМПЕТЕНЦИЙ НА 2018 – 2019ГГ.  </vt:lpstr>
      <vt:lpstr>       ОЛИМПИАДЫ</vt:lpstr>
      <vt:lpstr>ОЛИМПИАДЫ,ИНТЕЛЛЕКТУАЛЬНЫЕ КОНКУРСЫ </vt:lpstr>
      <vt:lpstr>ОЛИМПИАДЫ,ИНТЕЛЛЕКТУАЛЬНЫЕ  КОНКУРСЫ </vt:lpstr>
      <vt:lpstr>ГРАМОТНОСТИ 21 ВЕКА    </vt:lpstr>
      <vt:lpstr>СОТРУДНИЧЕСТВО С ГОСУДАРСТВЕННЫМИ И ОБЩЕСТВЕННЫМИ ОРГАНИЗАЦИЯМИ ПО РЕАЛИЗАЦИИ ПРОГРАММЫ ГРАЖДАНСКОГО ОБРАЗОВАНИЯ </vt:lpstr>
      <vt:lpstr>ВОСПИТАТЕЛЬНАЯ РАБОТА ЛИЦЕЯ </vt:lpstr>
      <vt:lpstr>РЕЗУЛЬТАТИВНОСТЬ РАБОТЫ ПО ГРАЖДАНСКОМУ ОБРАЗОВАНИЮ </vt:lpstr>
      <vt:lpstr>СФОРМИРОВАННОСТЬ ЦЕННОСТНОГО ОТНОШЕНИЯ К РОДИНЕ, ЕЕ КУЛЬТУРНО-ИСТОРИЧЕСКОМУ ПРОШЛОМУ</vt:lpstr>
      <vt:lpstr>   МЫ ГРАЖДАНЕ РОССИИ.</vt:lpstr>
      <vt:lpstr>             СФОРМИРОВАННОСТЬ  АКТИВНОЙ  ЖИЗНЕННОЙ  ПОЗИЦИИ. ЛИДЕРСКИХ КАЧЕСТВАМ </vt:lpstr>
      <vt:lpstr>         СФОРМИРОВАННОСТЬ  ЛИДЕРСКИХ КАЧЕСТВ ЛИЧНОСТИ ПРЕЗИДЕНТ  ДОО « ФОРУМ», « ЛИДЕР- 2016» САЛТЫКОВА ЯНА  , СЕЙЧАС ВОЗГЛАВЛЯЕТ МУНИЦИПАЛЬНУЮ ДЕТСКУЮ ОРГАНИЗАЦИЮ « ДЕТИ КАЗАНИ» .  «ЛИДЕРОМ ГОДА -2017» В РАЙОНЕ И ГОРОДЕ  СТАЛА БАКЕЕВА ЗИЛЯ 11КЛ., И ИЛЬМУХАМЕТОВА  ГУЛИЯ 10КЛ. ЛИДЕРЫ ЛИЦЕЯ : САЛТЫКОВА ЯНА, БАКЕЕВА ЗИЛЯ , ИЛЬМУХАМЕТОВА ГУЛИЯ, АЗИЗОВА ЭЛЬЗА10КЛ ПРИНЯЛИ АКТИВНОЕ УЧАСТИЕ В «ФОРУМЕ ЮНЫХ ГРАЖДАН» В КАЗАНСКОЙ  РАТУШЕ ОРГАНИЗОВАННОМ МИНИСТЕРСТВОМ ПО ДЕЛАМ МОЛОДЁЖИ И СПОРТУ РТ. ЯНА БЫЛА МОДЕРАТОРОМ ВСТРЕЧИ . БАКЕЕВА ЗИЛЯ И САЛТЫКОВА ЯНА ПОЛУЧИЛИ ГРАМОТЫ ЗА АКТИВНОЕ УЧАСТИЕ В ЖИЗНИ ГОРОДА  ОТ ГЛАВЫ ИСПОЛКОМА ГОРОДА КАЗАНИ ФАТТАХОВА Д.И   И МИНИСТРА ПО ДЕЛАМ МОЛОДЁЖИ И СПОРТА РТ  ЛЕОНОВА ВЛ. АЛ</vt:lpstr>
      <vt:lpstr>   ФОРМИРОВАНИЕ       ГУМАНИСТИЧЕСКОГО МИРОВОЗЗРЕНИЯ</vt:lpstr>
      <vt:lpstr>. СФОРМИРОВАННОСТЬ  ЦЕННОСТНОГО  ОТНОШЕНИЯ  К ЗДОРОВЬЮ ЧЕРЕЗ ВНЕУРОЧНУЮ ДЕЯТЕЛЬНОСТЬ </vt:lpstr>
      <vt:lpstr>ЛУЧШИЕ КОМАНДЫ В СПОРТЕ</vt:lpstr>
      <vt:lpstr>КОВОРКИНГ -СИСТЕМА</vt:lpstr>
      <vt:lpstr>КЛУБ БОЛЕЛЬЩИКОВ БК «УНИКС»  ЛИЦЕЙСКИЙ КЛУБ ПОДДЕРЖКИ БК «УНИКС» НЕ ПРОПУСКАЕТ МАТЧИ ЛЮБИМОЙ КОМАНДЫ! </vt:lpstr>
      <vt:lpstr> ФОРМИРОВАНИЕ ЭКОЛОГИЧЕСКОЙ КУЛЬТУРЫ   ПРОЕКТ «СЦЕНИЧЕСКИЙ BATTLE»,  ПОСВЯЩЁННЫЙ  «ГОДУ ЭКОЛОГИИ»</vt:lpstr>
      <vt:lpstr>  СФОРМИРОВАННОСТЬ  ЦЕННОСТНОГО  ОТНОШЕНИЯ  К ЭКОЛОГИЧЕСКОМУ ЗДОРОВЬЮ. АКЦИЯ «ЗДОРОВАЯ РОССИЯ» СМС -ДЕТИ</vt:lpstr>
      <vt:lpstr>ВНЕУРОЧНАЯ ДЕЯТЕЛЬНОСТЬ</vt:lpstr>
      <vt:lpstr>ЗАНЯТОСТЬ ДЕТЕЙ В ДОПОЛНИТЕЛЬНОМ ОБРАЗОВАНИИ ЛИЦЕЯ</vt:lpstr>
      <vt:lpstr>       ФОЛЬКЛОР -ЭТНОКУЛЬТУРНАЯ  ГРУППА ( 3Б,3В,4Б,4В,5Б,5В,6Б,7Б)</vt:lpstr>
      <vt:lpstr>ВНЕУРОЧНАЯ ДЕЯТЕЛЬНОСТЬ</vt:lpstr>
      <vt:lpstr>Слайд 74</vt:lpstr>
      <vt:lpstr>                            ГАЗЕТА « ЛИЦЕИСТ»</vt:lpstr>
      <vt:lpstr>ВОВЛЕЧЕНИЕ  РОДИТЕЛЕЙ В РЕШЕНИЕ ВОСПИТАТЕЛЬНЫХ И ОБРАЗОВАТЕЛЬНЫХ ЗАДАЧ КОМАНДЫ РОДИТЕЛЕЙ </vt:lpstr>
      <vt:lpstr>КОМАНДЫ КЛАССОВ</vt:lpstr>
      <vt:lpstr>                   КОМАНДЫ КЛАССОВ</vt:lpstr>
      <vt:lpstr>                            ПОБЕДЫ:</vt:lpstr>
      <vt:lpstr>ПОБЕДЫ</vt:lpstr>
      <vt:lpstr>ПОБЕДЫ:</vt:lpstr>
      <vt:lpstr>РЕЗУЛЬТАТИВНОСТЬ ВОСПИТАТЕЛЬНОЙ И УЧЕБНОЙ РАБОТЫ ЛИЦЕЙ №5</vt:lpstr>
      <vt:lpstr>Слайд 83</vt:lpstr>
      <vt:lpstr>Слайд 84</vt:lpstr>
      <vt:lpstr>   СТЕПЕНЬ УДОВЛЕТВОРЕННОСТИ УЧАЩИХСЯ ЛИЦЕЙСКОЙ  ЖИЗНЬЮ  .   </vt:lpstr>
      <vt:lpstr>ВКЛЮЧЕННОСТЬ УЧАЩИХСЯ В САМОУПРАВЛЕНЧЕСКУЮ ДЕЯТЕЛЬНОСТЬ, ОРГАНИЗОВАННОСТЬ КОЛЛЕКТИВА, ОТВЕТСТВЕННОСТЬ ЗА ОБЩИЕ ДЕЛА.   </vt:lpstr>
      <vt:lpstr>ОЦЕНКА УЧАЩИМИСЯ КАЧЕСТВА ПРОВЕДЕНИЯ  ОБЩЕШКОЛЬНЫХ И ВНУТРИКЛАССНЫХ ВОСПИТАТЕЛЬНЫХ МЕРОПРИЯТИЙ</vt:lpstr>
      <vt:lpstr>СИСТЕМА РАБОТЫ ОУ  С УЧАЩИМИСЯ, НАХОДЯЩИМИСЯ В ТРУДНОЙ ЖИЗНЕННОЙ СИТУАЦИИ</vt:lpstr>
      <vt:lpstr>ФИНАНСОВО-ХОЗЯЙСТВЕННАЯ ДЕЯТЕЛЬНОСТЬ</vt:lpstr>
      <vt:lpstr>                                        </vt:lpstr>
      <vt:lpstr>Слайд 91</vt:lpstr>
      <vt:lpstr>Слайд 92</vt:lpstr>
      <vt:lpstr>ПЛАТНЫЕ ОБРАЗОВАТЕЛЬНЫЕ УСЛУГИ ( ВНЕБЮДЖЕТНАЯ ДЕЯТЕЛЬНОСТЬ)</vt:lpstr>
      <vt:lpstr>РЕМОНТНЫЕ РАБОТЫ:</vt:lpstr>
      <vt:lpstr> ЗАДАЧИ НА 2018-2019Г</vt:lpstr>
      <vt:lpstr>Слайд 96</vt:lpstr>
      <vt:lpstr>Слайд 97</vt:lpstr>
      <vt:lpstr>Слайд 98</vt:lpstr>
      <vt:lpstr>Слайд 99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детей — дело трудное, и улучшение его условий — одна из священных обязанностей каждого человека, ибо нет ничего более важного как образование самого себя и своих ближних. Сократ Достаточно длительное время в лицее уделяется внимание процессу воспитания и обучения. Сегодня, как никогда, остро встал вопрос о воспитанности, возрождении их духовности обучающихся . Главная тенденция развития лицея – повышение его роли как центра воспитательной деятельности общества, что означает достижение безусловного паритета двух функций учебного заведения – обучение и воспитание. Наш лицей является целостным живым организмом, в котором все взаимосвязано. В нём создаются условия социальной защищенности, психологической комфортности воспитанника и педагога, обеспечивается возможность их личностного роста и самореализации.</dc:title>
  <dc:creator>Licey5</dc:creator>
  <cp:lastModifiedBy>абак</cp:lastModifiedBy>
  <cp:revision>139</cp:revision>
  <dcterms:created xsi:type="dcterms:W3CDTF">2017-08-08T16:23:27Z</dcterms:created>
  <dcterms:modified xsi:type="dcterms:W3CDTF">2018-04-09T06:26:48Z</dcterms:modified>
</cp:coreProperties>
</file>